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2"/>
  </p:notesMasterIdLst>
  <p:sldIdLst>
    <p:sldId id="350" r:id="rId2"/>
    <p:sldId id="351" r:id="rId3"/>
    <p:sldId id="274" r:id="rId4"/>
    <p:sldId id="343" r:id="rId5"/>
    <p:sldId id="304" r:id="rId6"/>
    <p:sldId id="337" r:id="rId7"/>
    <p:sldId id="311" r:id="rId8"/>
    <p:sldId id="338" r:id="rId9"/>
    <p:sldId id="312" r:id="rId10"/>
    <p:sldId id="352" r:id="rId11"/>
    <p:sldId id="328" r:id="rId12"/>
    <p:sldId id="353" r:id="rId13"/>
    <p:sldId id="329" r:id="rId14"/>
    <p:sldId id="330" r:id="rId15"/>
    <p:sldId id="332" r:id="rId16"/>
    <p:sldId id="354" r:id="rId17"/>
    <p:sldId id="355" r:id="rId18"/>
    <p:sldId id="362" r:id="rId19"/>
    <p:sldId id="356" r:id="rId20"/>
    <p:sldId id="357" r:id="rId21"/>
    <p:sldId id="358" r:id="rId22"/>
    <p:sldId id="333" r:id="rId23"/>
    <p:sldId id="360" r:id="rId24"/>
    <p:sldId id="361" r:id="rId25"/>
    <p:sldId id="314" r:id="rId26"/>
    <p:sldId id="315" r:id="rId27"/>
    <p:sldId id="316" r:id="rId28"/>
    <p:sldId id="317" r:id="rId29"/>
    <p:sldId id="364" r:id="rId30"/>
    <p:sldId id="363" r:id="rId31"/>
    <p:sldId id="365" r:id="rId32"/>
    <p:sldId id="366" r:id="rId33"/>
    <p:sldId id="367" r:id="rId34"/>
    <p:sldId id="318" r:id="rId35"/>
    <p:sldId id="368" r:id="rId36"/>
    <p:sldId id="369" r:id="rId37"/>
    <p:sldId id="370" r:id="rId38"/>
    <p:sldId id="371" r:id="rId39"/>
    <p:sldId id="372" r:id="rId40"/>
    <p:sldId id="349"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99CC"/>
    </p:penClr>
  </p:showPr>
  <p:clrMru>
    <a:srgbClr val="DEF7C5"/>
    <a:srgbClr val="008000"/>
    <a:srgbClr val="00FF00"/>
    <a:srgbClr val="928F00"/>
    <a:srgbClr val="FFFFC1"/>
    <a:srgbClr val="0996FF"/>
    <a:srgbClr val="DED900"/>
    <a:srgbClr val="C9C400"/>
    <a:srgbClr val="FFD9F5"/>
    <a:srgbClr val="99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75" d="100"/>
          <a:sy n="75" d="100"/>
        </p:scale>
        <p:origin x="-182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BCFB995F-5B7C-4987-A27B-02349808FF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FB995F-5B7C-4987-A27B-02349808FF24}"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F58437E-06EC-4575-A70E-D2D6CF56E15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advTm="20000">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594CD0-C1FE-4F67-961C-0291228CFCCB}" type="slidenum">
              <a:rPr lang="en-US" smtClean="0"/>
              <a:pPr>
                <a:defRPr/>
              </a:pPr>
              <a:t>‹#›</a:t>
            </a:fld>
            <a:endParaRPr lang="en-US"/>
          </a:p>
        </p:txBody>
      </p:sp>
    </p:spTree>
  </p:cSld>
  <p:clrMapOvr>
    <a:masterClrMapping/>
  </p:clrMapOvr>
  <p:transition spd="med" advTm="20000">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7438F8-687F-428B-ACBB-EA72FE0FB046}" type="slidenum">
              <a:rPr lang="en-US" smtClean="0"/>
              <a:pPr>
                <a:defRPr/>
              </a:pPr>
              <a:t>‹#›</a:t>
            </a:fld>
            <a:endParaRPr lang="en-US"/>
          </a:p>
        </p:txBody>
      </p:sp>
    </p:spTree>
  </p:cSld>
  <p:clrMapOvr>
    <a:masterClrMapping/>
  </p:clrMapOvr>
  <p:transition spd="med" advTm="20000">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64B06-5C2C-497A-BC26-D31B212A369D}" type="slidenum">
              <a:rPr lang="en-US"/>
              <a:pPr>
                <a:defRPr/>
              </a:pPr>
              <a:t>‹#›</a:t>
            </a:fld>
            <a:endParaRPr lang="en-US"/>
          </a:p>
        </p:txBody>
      </p:sp>
    </p:spTree>
  </p:cSld>
  <p:clrMapOvr>
    <a:masterClrMapping/>
  </p:clrMapOvr>
  <p:transition spd="med" advTm="20000">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CE9BD84F-ECB2-47FC-8579-922A8F5C49E0}"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transition spd="med" advTm="20000">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1B9A2B2F-C275-4F7C-AF9F-0A862BDCE87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advTm="20000">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223844-C624-4447-AE1B-0279D45C4B89}"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20000">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4C9757-3349-46E7-9292-4D299D65BC7B}"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advTm="20000">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8ED91A05-B73B-44E4-AB6B-D53F103B6829}"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transition spd="med" advTm="2000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AF2ADB2-C488-46B8-89B0-DA3D80E5B8E8}" type="slidenum">
              <a:rPr lang="en-US" smtClean="0"/>
              <a:pPr>
                <a:defRPr/>
              </a:pPr>
              <a:t>‹#›</a:t>
            </a:fld>
            <a:endParaRPr lang="en-US"/>
          </a:p>
        </p:txBody>
      </p:sp>
    </p:spTree>
  </p:cSld>
  <p:clrMapOvr>
    <a:masterClrMapping/>
  </p:clrMapOvr>
  <p:transition spd="med" advTm="20000">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B8EE3EBB-9489-4442-93F1-7C36B53FAE97}"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med" advTm="20000">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912E00B9-716A-47A6-A4CD-D9B6413803F2}"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transition spd="med" advTm="20000">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0CA6CBF5-6A2F-4D96-BD17-0FA92BD2667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spd="med" advTm="20000">
    <p:comb dir="vert"/>
  </p:transition>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G:\Anointed%20Worship%20Music\Golden%20Altar%20Worship%20-%20Narrative03.wma"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evelationillustrated.com/"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ndtimeharvestrevival.org/" TargetMode="External"/><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www.songsofangel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00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4341" name="Text Box 5"/>
          <p:cNvSpPr txBox="1">
            <a:spLocks noChangeArrowheads="1"/>
          </p:cNvSpPr>
          <p:nvPr/>
        </p:nvSpPr>
        <p:spPr bwMode="auto">
          <a:xfrm>
            <a:off x="0" y="260350"/>
            <a:ext cx="8964613" cy="769938"/>
          </a:xfrm>
          <a:prstGeom prst="rect">
            <a:avLst/>
          </a:prstGeom>
          <a:noFill/>
          <a:ln w="9525">
            <a:noFill/>
            <a:miter lim="800000"/>
            <a:headEnd/>
            <a:tailEnd/>
          </a:ln>
        </p:spPr>
        <p:txBody>
          <a:bodyPr>
            <a:spAutoFit/>
          </a:bodyPr>
          <a:lstStyle/>
          <a:p>
            <a:pPr algn="ctr">
              <a:spcBef>
                <a:spcPct val="50000"/>
              </a:spcBef>
              <a:defRPr/>
            </a:pPr>
            <a:r>
              <a:rPr lang="nl-NL" sz="4400" dirty="0">
                <a:solidFill>
                  <a:srgbClr val="FFFF00"/>
                </a:solidFill>
                <a:effectLst>
                  <a:outerShdw blurRad="38100" dist="38100" dir="2700000" algn="tl">
                    <a:srgbClr val="000000"/>
                  </a:outerShdw>
                </a:effectLst>
                <a:latin typeface="Australian Sunrise" pitchFamily="2" charset="0"/>
                <a:ea typeface="+mj-ea"/>
                <a:cs typeface="+mj-cs"/>
              </a:rPr>
              <a:t>G-D’s people in the Sinai Dessert</a:t>
            </a:r>
          </a:p>
        </p:txBody>
      </p:sp>
      <p:sp>
        <p:nvSpPr>
          <p:cNvPr id="4" name="TextBox 3"/>
          <p:cNvSpPr txBox="1"/>
          <p:nvPr/>
        </p:nvSpPr>
        <p:spPr>
          <a:xfrm>
            <a:off x="0" y="3733800"/>
            <a:ext cx="9144000" cy="2246769"/>
          </a:xfrm>
          <a:prstGeom prst="rect">
            <a:avLst/>
          </a:prstGeom>
          <a:noFill/>
        </p:spPr>
        <p:txBody>
          <a:bodyPr wrap="square" rtlCol="0">
            <a:spAutoFit/>
          </a:bodyPr>
          <a:lstStyle/>
          <a:p>
            <a:pPr algn="just"/>
            <a:r>
              <a:rPr lang="en-US" sz="2800" b="1" dirty="0" smtClean="0">
                <a:solidFill>
                  <a:srgbClr val="FFFFC1"/>
                </a:solidFill>
                <a:latin typeface="Papyrus" pitchFamily="66" charset="0"/>
              </a:rPr>
              <a:t>Then a cloud covered the tent of the congregation, and the glory of the Lord filled the tabernacle. </a:t>
            </a:r>
            <a:r>
              <a:rPr lang="en-US" sz="2800" b="1" i="1" dirty="0" smtClean="0">
                <a:solidFill>
                  <a:srgbClr val="00FF00"/>
                </a:solidFill>
                <a:latin typeface="Papyrus" pitchFamily="66" charset="0"/>
              </a:rPr>
              <a:t>(Exodus 40:34)</a:t>
            </a:r>
            <a:r>
              <a:rPr lang="en-US" sz="2800" b="1" dirty="0" smtClean="0">
                <a:solidFill>
                  <a:srgbClr val="FFFFC1"/>
                </a:solidFill>
                <a:latin typeface="Papyrus" pitchFamily="66" charset="0"/>
              </a:rPr>
              <a:t>The cloud and the glory of God filled the tabernacle when all things were completed, anointed, sanctified, and made Holy for Divine services and the Divine Presence. </a:t>
            </a:r>
          </a:p>
        </p:txBody>
      </p:sp>
      <p:pic>
        <p:nvPicPr>
          <p:cNvPr id="5" name="Golden Altar Worship - Narrative03.wma">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pic>
        <p:nvPicPr>
          <p:cNvPr id="6" name="Golden Altar Worship - Narrative03.wma">
            <a:hlinkClick r:id="" action="ppaction://media"/>
          </p:cNvPr>
          <p:cNvPicPr>
            <a:picLocks noRot="1" noChangeAspect="1"/>
          </p:cNvPicPr>
          <p:nvPr>
            <a:audioFile r:link="rId1"/>
          </p:nvPr>
        </p:nvPicPr>
        <p:blipFill>
          <a:blip r:embed="rId7" cstate="print"/>
          <a:stretch>
            <a:fillRect/>
          </a:stretch>
        </p:blipFill>
        <p:spPr>
          <a:xfrm>
            <a:off x="4419600" y="3276600"/>
            <a:ext cx="304800" cy="304800"/>
          </a:xfrm>
          <a:prstGeom prst="rect">
            <a:avLst/>
          </a:prstGeom>
        </p:spPr>
      </p:pic>
      <p:sp>
        <p:nvSpPr>
          <p:cNvPr id="7" name="Rectangle 6"/>
          <p:cNvSpPr>
            <a:spLocks noChangeArrowheads="1"/>
          </p:cNvSpPr>
          <p:nvPr/>
        </p:nvSpPr>
        <p:spPr bwMode="auto">
          <a:xfrm>
            <a:off x="228600" y="5943600"/>
            <a:ext cx="2949846" cy="276999"/>
          </a:xfrm>
          <a:prstGeom prst="rect">
            <a:avLst/>
          </a:prstGeom>
          <a:noFill/>
          <a:ln w="9525">
            <a:noFill/>
            <a:miter lim="800000"/>
            <a:headEnd/>
            <a:tailEnd/>
          </a:ln>
          <a:effectLst/>
        </p:spPr>
        <p:txBody>
          <a:bodyPr wrap="none">
            <a:spAutoFit/>
          </a:bodyPr>
          <a:lstStyle/>
          <a:p>
            <a:pPr>
              <a:defRPr/>
            </a:pPr>
            <a:r>
              <a:rPr lang="en-US" sz="1200" b="1" dirty="0" smtClean="0">
                <a:solidFill>
                  <a:srgbClr val="FFFF00"/>
                </a:solidFill>
                <a:effectLst>
                  <a:outerShdw blurRad="38100" dist="38100" dir="2700000" algn="tl">
                    <a:srgbClr val="000000"/>
                  </a:outerShdw>
                </a:effectLst>
                <a:latin typeface="Papyrus" pitchFamily="66" charset="0"/>
              </a:rPr>
              <a:t>ENTER </a:t>
            </a:r>
            <a:r>
              <a:rPr lang="en-US" sz="1200" b="1" dirty="0" smtClean="0">
                <a:solidFill>
                  <a:srgbClr val="FFFF00"/>
                </a:solidFill>
                <a:effectLst>
                  <a:outerShdw blurRad="38100" dist="38100" dir="2700000" algn="tl">
                    <a:srgbClr val="000000"/>
                  </a:outerShdw>
                </a:effectLst>
                <a:latin typeface="Papyrus" pitchFamily="66" charset="0"/>
                <a:sym typeface="Wingdings 3"/>
              </a:rPr>
              <a:t></a:t>
            </a:r>
            <a:r>
              <a:rPr lang="en-US" sz="1000" b="1" dirty="0" smtClean="0">
                <a:solidFill>
                  <a:srgbClr val="FFFF00"/>
                </a:solidFill>
                <a:effectLst>
                  <a:outerShdw blurRad="38100" dist="38100" dir="2700000" algn="tl">
                    <a:srgbClr val="000000"/>
                  </a:outerShdw>
                </a:effectLst>
                <a:sym typeface="Wingdings 3"/>
              </a:rPr>
              <a:t>  </a:t>
            </a:r>
            <a:r>
              <a:rPr lang="en-US" sz="1200" b="1" dirty="0" smtClean="0">
                <a:solidFill>
                  <a:srgbClr val="FFFF00"/>
                </a:solidFill>
                <a:effectLst>
                  <a:outerShdw blurRad="38100" dist="38100" dir="2700000" algn="tl">
                    <a:srgbClr val="000000"/>
                  </a:outerShdw>
                </a:effectLst>
                <a:latin typeface="Papyrus" pitchFamily="66" charset="0"/>
              </a:rPr>
              <a:t> t or  </a:t>
            </a:r>
            <a:r>
              <a:rPr lang="en-US" sz="1200" b="1" dirty="0" smtClean="0">
                <a:solidFill>
                  <a:srgbClr val="FFFF00"/>
                </a:solidFill>
                <a:effectLst>
                  <a:outerShdw blurRad="38100" dist="38100" dir="2700000" algn="tl">
                    <a:srgbClr val="000000"/>
                  </a:outerShdw>
                </a:effectLst>
                <a:latin typeface="Papyrus" pitchFamily="66" charset="0"/>
                <a:sym typeface="Wingdings 3"/>
              </a:rPr>
              <a:t></a:t>
            </a:r>
            <a:r>
              <a:rPr lang="en-US" sz="1200" b="1" dirty="0" smtClean="0">
                <a:solidFill>
                  <a:srgbClr val="FFFF00"/>
                </a:solidFill>
                <a:effectLst>
                  <a:outerShdw blurRad="38100" dist="38100" dir="2700000" algn="tl">
                    <a:srgbClr val="000000"/>
                  </a:outerShdw>
                </a:effectLst>
                <a:latin typeface="Papyrus" pitchFamily="66" charset="0"/>
              </a:rPr>
              <a:t> to activate slide show</a:t>
            </a:r>
            <a:endParaRPr lang="en-US" sz="1000" b="1" dirty="0">
              <a:solidFill>
                <a:srgbClr val="FFFF00"/>
              </a:solidFill>
              <a:effectLst>
                <a:outerShdw blurRad="38100" dist="38100" dir="2700000" algn="tl">
                  <a:srgbClr val="000000"/>
                </a:outerShdw>
              </a:effectLst>
            </a:endParaRPr>
          </a:p>
        </p:txBody>
      </p:sp>
      <p:sp>
        <p:nvSpPr>
          <p:cNvPr id="12" name="TextBox 11"/>
          <p:cNvSpPr txBox="1"/>
          <p:nvPr/>
        </p:nvSpPr>
        <p:spPr>
          <a:xfrm>
            <a:off x="5562600" y="1219200"/>
            <a:ext cx="3581400" cy="553998"/>
          </a:xfrm>
          <a:prstGeom prst="rect">
            <a:avLst/>
          </a:prstGeom>
          <a:noFill/>
        </p:spPr>
        <p:txBody>
          <a:bodyPr wrap="square" rtlCol="0">
            <a:spAutoFit/>
          </a:bodyPr>
          <a:lstStyle/>
          <a:p>
            <a:pPr algn="r"/>
            <a:r>
              <a:rPr lang="en-US" sz="1200" b="1" dirty="0" smtClean="0">
                <a:solidFill>
                  <a:srgbClr val="FF0000"/>
                </a:solidFill>
                <a:effectLst>
                  <a:outerShdw blurRad="38100" dist="38100" dir="2700000" algn="tl">
                    <a:srgbClr val="000000"/>
                  </a:outerShdw>
                </a:effectLst>
                <a:latin typeface="Papyrus" pitchFamily="66" charset="0"/>
              </a:rPr>
              <a:t> </a:t>
            </a:r>
            <a:r>
              <a:rPr lang="en-US" b="1" dirty="0" smtClean="0">
                <a:solidFill>
                  <a:srgbClr val="FFFF00"/>
                </a:solidFill>
                <a:effectLst>
                  <a:outerShdw blurRad="38100" dist="38100" dir="2700000" algn="tl">
                    <a:srgbClr val="000000"/>
                  </a:outerShdw>
                </a:effectLst>
                <a:latin typeface="Papyrus" pitchFamily="66" charset="0"/>
                <a:sym typeface="Webdings"/>
              </a:rPr>
              <a:t></a:t>
            </a:r>
            <a:r>
              <a:rPr lang="en-US" sz="1200" b="1" dirty="0" smtClean="0">
                <a:solidFill>
                  <a:srgbClr val="FFFF00"/>
                </a:solidFill>
                <a:effectLst>
                  <a:outerShdw blurRad="38100" dist="38100" dir="2700000" algn="tl">
                    <a:srgbClr val="000000"/>
                  </a:outerShdw>
                </a:effectLst>
                <a:latin typeface="Papyrus" pitchFamily="66" charset="0"/>
              </a:rPr>
              <a:t> Song of Freddy Hayler </a:t>
            </a:r>
            <a:r>
              <a:rPr lang="en-US" b="1" dirty="0" smtClean="0">
                <a:solidFill>
                  <a:srgbClr val="FFFF00"/>
                </a:solidFill>
                <a:effectLst>
                  <a:outerShdw blurRad="38100" dist="38100" dir="2700000" algn="tl">
                    <a:srgbClr val="000000"/>
                  </a:outerShdw>
                </a:effectLst>
                <a:latin typeface="Papyrus" pitchFamily="66" charset="0"/>
              </a:rPr>
              <a:t>©</a:t>
            </a:r>
            <a:r>
              <a:rPr lang="en-US" sz="1200" b="1" dirty="0" smtClean="0">
                <a:solidFill>
                  <a:srgbClr val="FFFF00"/>
                </a:solidFill>
                <a:effectLst>
                  <a:outerShdw blurRad="38100" dist="38100" dir="2700000" algn="tl">
                    <a:srgbClr val="000000"/>
                  </a:outerShdw>
                </a:effectLst>
                <a:latin typeface="Papyrus" pitchFamily="66" charset="0"/>
              </a:rPr>
              <a:t> ‘</a:t>
            </a:r>
          </a:p>
          <a:p>
            <a:pPr algn="r"/>
            <a:r>
              <a:rPr lang="en-US" sz="1200" b="1" dirty="0" smtClean="0">
                <a:solidFill>
                  <a:srgbClr val="FFFF00"/>
                </a:solidFill>
                <a:effectLst>
                  <a:outerShdw blurRad="38100" dist="38100" dir="2700000" algn="tl">
                    <a:srgbClr val="000000"/>
                  </a:outerShdw>
                </a:effectLst>
                <a:latin typeface="Papyrus" pitchFamily="66" charset="0"/>
              </a:rPr>
              <a:t>Golden Altar Worship</a:t>
            </a:r>
          </a:p>
        </p:txBody>
      </p:sp>
    </p:spTree>
  </p:cSld>
  <p:clrMapOvr>
    <a:masterClrMapping/>
  </p:clrMapOvr>
  <p:transition spd="med"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wipe(down)">
                                      <p:cBhvr>
                                        <p:cTn id="11" dur="580">
                                          <p:stCondLst>
                                            <p:cond delay="0"/>
                                          </p:stCondLst>
                                        </p:cTn>
                                        <p:tgtEl>
                                          <p:spTgt spid="14341"/>
                                        </p:tgtEl>
                                      </p:cBhvr>
                                    </p:animEffect>
                                    <p:anim calcmode="lin" valueType="num">
                                      <p:cBhvr>
                                        <p:cTn id="12"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17" dur="26">
                                          <p:stCondLst>
                                            <p:cond delay="650"/>
                                          </p:stCondLst>
                                        </p:cTn>
                                        <p:tgtEl>
                                          <p:spTgt spid="14341"/>
                                        </p:tgtEl>
                                      </p:cBhvr>
                                      <p:to x="100000" y="60000"/>
                                    </p:animScale>
                                    <p:animScale>
                                      <p:cBhvr>
                                        <p:cTn id="18" dur="166" decel="50000">
                                          <p:stCondLst>
                                            <p:cond delay="676"/>
                                          </p:stCondLst>
                                        </p:cTn>
                                        <p:tgtEl>
                                          <p:spTgt spid="14341"/>
                                        </p:tgtEl>
                                      </p:cBhvr>
                                      <p:to x="100000" y="100000"/>
                                    </p:animScale>
                                    <p:animScale>
                                      <p:cBhvr>
                                        <p:cTn id="19" dur="26">
                                          <p:stCondLst>
                                            <p:cond delay="1312"/>
                                          </p:stCondLst>
                                        </p:cTn>
                                        <p:tgtEl>
                                          <p:spTgt spid="14341"/>
                                        </p:tgtEl>
                                      </p:cBhvr>
                                      <p:to x="100000" y="80000"/>
                                    </p:animScale>
                                    <p:animScale>
                                      <p:cBhvr>
                                        <p:cTn id="20" dur="166" decel="50000">
                                          <p:stCondLst>
                                            <p:cond delay="1338"/>
                                          </p:stCondLst>
                                        </p:cTn>
                                        <p:tgtEl>
                                          <p:spTgt spid="14341"/>
                                        </p:tgtEl>
                                      </p:cBhvr>
                                      <p:to x="100000" y="100000"/>
                                    </p:animScale>
                                    <p:animScale>
                                      <p:cBhvr>
                                        <p:cTn id="21" dur="26">
                                          <p:stCondLst>
                                            <p:cond delay="1642"/>
                                          </p:stCondLst>
                                        </p:cTn>
                                        <p:tgtEl>
                                          <p:spTgt spid="14341"/>
                                        </p:tgtEl>
                                      </p:cBhvr>
                                      <p:to x="100000" y="90000"/>
                                    </p:animScale>
                                    <p:animScale>
                                      <p:cBhvr>
                                        <p:cTn id="22" dur="166" decel="50000">
                                          <p:stCondLst>
                                            <p:cond delay="1668"/>
                                          </p:stCondLst>
                                        </p:cTn>
                                        <p:tgtEl>
                                          <p:spTgt spid="14341"/>
                                        </p:tgtEl>
                                      </p:cBhvr>
                                      <p:to x="100000" y="100000"/>
                                    </p:animScale>
                                    <p:animScale>
                                      <p:cBhvr>
                                        <p:cTn id="23" dur="26">
                                          <p:stCondLst>
                                            <p:cond delay="1808"/>
                                          </p:stCondLst>
                                        </p:cTn>
                                        <p:tgtEl>
                                          <p:spTgt spid="14341"/>
                                        </p:tgtEl>
                                      </p:cBhvr>
                                      <p:to x="100000" y="95000"/>
                                    </p:animScale>
                                    <p:animScale>
                                      <p:cBhvr>
                                        <p:cTn id="24" dur="166" decel="50000">
                                          <p:stCondLst>
                                            <p:cond delay="1834"/>
                                          </p:stCondLst>
                                        </p:cTn>
                                        <p:tgtEl>
                                          <p:spTgt spid="14341"/>
                                        </p:tgtEl>
                                      </p:cBhvr>
                                      <p:to x="100000" y="100000"/>
                                    </p:animScale>
                                  </p:childTnLst>
                                  <p:subTnLst>
                                    <p:audio>
                                      <p:cMediaNode>
                                        <p:cTn display="0" masterRel="sameClick">
                                          <p:stCondLst>
                                            <p:cond evt="begin" delay="0">
                                              <p:tn val="9"/>
                                            </p:cond>
                                          </p:stCondLst>
                                          <p:endCondLst>
                                            <p:cond evt="onStopAudio" delay="0">
                                              <p:tgtEl>
                                                <p:sldTgt/>
                                              </p:tgtEl>
                                            </p:cond>
                                          </p:endCondLst>
                                        </p:cTn>
                                        <p:tgtEl>
                                          <p:sndTgt r:embed="rId4" name="wind.wav"/>
                                        </p:tgtEl>
                                      </p:cMediaNode>
                                    </p:audio>
                                  </p:subTnLst>
                                </p:cTn>
                              </p:par>
                            </p:childTnLst>
                          </p:cTn>
                        </p:par>
                        <p:par>
                          <p:cTn id="25" fill="hold">
                            <p:stCondLst>
                              <p:cond delay="2500"/>
                            </p:stCondLst>
                            <p:childTnLst>
                              <p:par>
                                <p:cTn id="26" presetID="1" presetClass="mediacall" presetSubtype="0" fill="hold" nodeType="afterEffect">
                                  <p:stCondLst>
                                    <p:cond delay="0"/>
                                  </p:stCondLst>
                                  <p:childTnLst>
                                    <p:cmd type="call" cmd="playFrom(0.0)">
                                      <p:cBhvr>
                                        <p:cTn id="2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085021" fill="hold"/>
                                        <p:tgtEl>
                                          <p:spTgt spid="5"/>
                                        </p:tgtEl>
                                      </p:cBhvr>
                                    </p:cmd>
                                  </p:childTnLst>
                                </p:cTn>
                              </p:par>
                            </p:childTnLst>
                          </p:cTn>
                        </p:par>
                      </p:childTnLst>
                    </p:cTn>
                  </p:par>
                </p:childTnLst>
              </p:cTn>
              <p:nextCondLst>
                <p:cond evt="onClick" delay="0">
                  <p:tgtEl>
                    <p:spTgt spid="5"/>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vol="80000" numSld="999" showWhenStopped="0">
                <p:cTn id="34"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143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Afbeelding 7" descr="20062-1-dw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24" name="AutoShape 8"/>
          <p:cNvSpPr>
            <a:spLocks noChangeArrowheads="1"/>
          </p:cNvSpPr>
          <p:nvPr/>
        </p:nvSpPr>
        <p:spPr bwMode="auto">
          <a:xfrm>
            <a:off x="2627313" y="2276475"/>
            <a:ext cx="1295400" cy="1584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CC"/>
          </a:solidFill>
          <a:ln w="28575">
            <a:solidFill>
              <a:srgbClr val="808000"/>
            </a:solidFill>
            <a:miter lim="800000"/>
            <a:headEnd/>
            <a:tailEnd/>
          </a:ln>
        </p:spPr>
        <p:txBody>
          <a:bodyPr wrap="none" anchor="ctr"/>
          <a:lstStyle/>
          <a:p>
            <a:endParaRPr lang="en-US"/>
          </a:p>
        </p:txBody>
      </p:sp>
      <p:sp>
        <p:nvSpPr>
          <p:cNvPr id="34825" name="Text Box 9"/>
          <p:cNvSpPr txBox="1">
            <a:spLocks noChangeArrowheads="1"/>
          </p:cNvSpPr>
          <p:nvPr/>
        </p:nvSpPr>
        <p:spPr bwMode="auto">
          <a:xfrm>
            <a:off x="0" y="260350"/>
            <a:ext cx="9144000" cy="830263"/>
          </a:xfrm>
          <a:prstGeom prst="rect">
            <a:avLst/>
          </a:prstGeom>
          <a:noFill/>
          <a:ln w="9525">
            <a:noFill/>
            <a:miter lim="800000"/>
            <a:headEnd/>
            <a:tailEnd/>
          </a:ln>
        </p:spPr>
        <p:txBody>
          <a:bodyPr>
            <a:spAutoFit/>
          </a:bodyPr>
          <a:lstStyle/>
          <a:p>
            <a:pPr algn="ctr">
              <a:spcBef>
                <a:spcPct val="50000"/>
              </a:spcBef>
            </a:pPr>
            <a:r>
              <a:rPr lang="nl-NL" sz="4800">
                <a:solidFill>
                  <a:srgbClr val="FFFF00"/>
                </a:solidFill>
                <a:latin typeface="Australian Sunrise" pitchFamily="2" charset="0"/>
              </a:rPr>
              <a:t>“The skekinah” Glory of G-D!</a:t>
            </a:r>
          </a:p>
        </p:txBody>
      </p:sp>
      <p:sp>
        <p:nvSpPr>
          <p:cNvPr id="5" name="Rectangle 4"/>
          <p:cNvSpPr/>
          <p:nvPr/>
        </p:nvSpPr>
        <p:spPr>
          <a:xfrm>
            <a:off x="0" y="3352800"/>
            <a:ext cx="9144000" cy="2677656"/>
          </a:xfrm>
          <a:prstGeom prst="rect">
            <a:avLst/>
          </a:prstGeom>
          <a:solidFill>
            <a:srgbClr val="DED900">
              <a:alpha val="32000"/>
            </a:srgbClr>
          </a:solidFill>
        </p:spPr>
        <p:txBody>
          <a:bodyPr wrap="square">
            <a:spAutoFit/>
          </a:bodyPr>
          <a:lstStyle/>
          <a:p>
            <a:pPr algn="just"/>
            <a:r>
              <a:rPr lang="en-US" sz="2400" b="1" dirty="0" smtClean="0">
                <a:solidFill>
                  <a:srgbClr val="FFFFC1"/>
                </a:solidFill>
                <a:latin typeface="Papyrus" pitchFamily="66" charset="0"/>
              </a:rPr>
              <a:t>Because of the efforts of the Holy of Holies Ministry, many within the Church have come to see the significance of Moses’ Tabernacle as it relates to their pursuit of God into the Tabernacle’s inner sanctum, the Holy of Holies! Through the practical applications within the Holy of Holies Ministry, many believers have learned how each piece of the Tabernacle Furniture had a lesson to teach that led the pursuant into the Presence of God within the Holy of Holies </a:t>
            </a:r>
            <a:endParaRPr lang="en-US" sz="2400" b="1" dirty="0">
              <a:solidFill>
                <a:srgbClr val="FFFFC1"/>
              </a:solidFill>
              <a:latin typeface="Papyrus" pitchFamily="66" charset="0"/>
            </a:endParaRPr>
          </a:p>
        </p:txBody>
      </p:sp>
    </p:spTree>
  </p:cSld>
  <p:clrMapOvr>
    <a:masterClrMapping/>
  </p:clrMapOvr>
  <p:transition spd="med"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34824"/>
                                        </p:tgtEl>
                                        <p:attrNameLst>
                                          <p:attrName>style.visibility</p:attrName>
                                        </p:attrNameLst>
                                      </p:cBhvr>
                                      <p:to>
                                        <p:strVal val="visible"/>
                                      </p:to>
                                    </p:set>
                                    <p:anim calcmode="lin" valueType="num">
                                      <p:cBhvr>
                                        <p:cTn id="24" dur="500" fill="hold"/>
                                        <p:tgtEl>
                                          <p:spTgt spid="34824"/>
                                        </p:tgtEl>
                                        <p:attrNameLst>
                                          <p:attrName>ppt_w</p:attrName>
                                        </p:attrNameLst>
                                      </p:cBhvr>
                                      <p:tavLst>
                                        <p:tav tm="0">
                                          <p:val>
                                            <p:fltVal val="0"/>
                                          </p:val>
                                        </p:tav>
                                        <p:tav tm="100000">
                                          <p:val>
                                            <p:strVal val="#ppt_w"/>
                                          </p:val>
                                        </p:tav>
                                      </p:tavLst>
                                    </p:anim>
                                    <p:anim calcmode="lin" valueType="num">
                                      <p:cBhvr>
                                        <p:cTn id="25" dur="500" fill="hold"/>
                                        <p:tgtEl>
                                          <p:spTgt spid="348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D64B06-5C2C-497A-BC26-D31B212A369D}" type="slidenum">
              <a:rPr lang="en-US" smtClean="0">
                <a:solidFill>
                  <a:srgbClr val="FFFF00"/>
                </a:solidFill>
              </a:rPr>
              <a:pPr>
                <a:defRPr/>
              </a:pPr>
              <a:t>11</a:t>
            </a:fld>
            <a:endParaRPr lang="en-US" dirty="0">
              <a:solidFill>
                <a:srgbClr val="FFFF00"/>
              </a:solidFill>
            </a:endParaRPr>
          </a:p>
        </p:txBody>
      </p:sp>
      <p:sp>
        <p:nvSpPr>
          <p:cNvPr id="6" name="Rectangle 5"/>
          <p:cNvSpPr/>
          <p:nvPr/>
        </p:nvSpPr>
        <p:spPr>
          <a:xfrm>
            <a:off x="0" y="3810000"/>
            <a:ext cx="8686800" cy="1815882"/>
          </a:xfrm>
          <a:prstGeom prst="rect">
            <a:avLst/>
          </a:prstGeom>
          <a:solidFill>
            <a:srgbClr val="DED900">
              <a:alpha val="32000"/>
            </a:srgbClr>
          </a:solidFill>
        </p:spPr>
        <p:txBody>
          <a:bodyPr wrap="square">
            <a:spAutoFit/>
          </a:bodyPr>
          <a:lstStyle/>
          <a:p>
            <a:pPr algn="just"/>
            <a:r>
              <a:rPr lang="en-US" sz="2800" b="1" dirty="0" smtClean="0">
                <a:solidFill>
                  <a:srgbClr val="FFFFC1"/>
                </a:solidFill>
                <a:latin typeface="Papyrus" pitchFamily="66" charset="0"/>
              </a:rPr>
              <a:t>This unique Ministry combines the foreshadow of </a:t>
            </a:r>
            <a:r>
              <a:rPr lang="en-US" sz="2800" b="1" dirty="0" smtClean="0">
                <a:solidFill>
                  <a:srgbClr val="FF0000"/>
                </a:solidFill>
                <a:latin typeface="Papyrus" pitchFamily="66" charset="0"/>
              </a:rPr>
              <a:t>Jesus Christ (Yeshua) </a:t>
            </a:r>
            <a:r>
              <a:rPr lang="en-US" sz="2800" b="1" dirty="0" smtClean="0">
                <a:solidFill>
                  <a:srgbClr val="FFFFC1"/>
                </a:solidFill>
                <a:latin typeface="Papyrus" pitchFamily="66" charset="0"/>
              </a:rPr>
              <a:t>found in the structure and furniture of the Tabernacle that God gave Moses with the radical praise and worship that David’s Tabernacle possessed!</a:t>
            </a:r>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sp>
        <p:nvSpPr>
          <p:cNvPr id="13" name="Rectangle 13"/>
          <p:cNvSpPr>
            <a:spLocks noChangeArrowheads="1"/>
          </p:cNvSpPr>
          <p:nvPr/>
        </p:nvSpPr>
        <p:spPr bwMode="auto">
          <a:xfrm>
            <a:off x="3048000" y="5486400"/>
            <a:ext cx="2606804" cy="369332"/>
          </a:xfrm>
          <a:prstGeom prst="rect">
            <a:avLst/>
          </a:prstGeom>
          <a:noFill/>
          <a:ln w="9525">
            <a:noFill/>
            <a:miter lim="800000"/>
            <a:headEnd/>
            <a:tailEnd/>
          </a:ln>
          <a:effectLst/>
        </p:spPr>
        <p:txBody>
          <a:bodyPr wrap="none">
            <a:spAutoFit/>
          </a:bodyPr>
          <a:lstStyle/>
          <a:p>
            <a:pPr>
              <a:defRPr/>
            </a:pPr>
            <a:r>
              <a:rPr lang="en-US" sz="1200" b="1" dirty="0">
                <a:solidFill>
                  <a:srgbClr val="FFFF99"/>
                </a:solidFill>
                <a:effectLst>
                  <a:outerShdw blurRad="38100" dist="38100" dir="2700000" algn="tl">
                    <a:srgbClr val="000000"/>
                  </a:outerShdw>
                </a:effectLst>
                <a:latin typeface="Papyrus" pitchFamily="66" charset="0"/>
              </a:rPr>
              <a:t>God’s </a:t>
            </a:r>
            <a:r>
              <a:rPr lang="en-US" sz="1200" b="1" dirty="0">
                <a:solidFill>
                  <a:srgbClr val="990099"/>
                </a:solidFill>
                <a:effectLst>
                  <a:outerShdw blurRad="38100" dist="38100" dir="2700000" algn="tl">
                    <a:srgbClr val="000000"/>
                  </a:outerShdw>
                </a:effectLst>
                <a:latin typeface="Papyrus" pitchFamily="66" charset="0"/>
              </a:rPr>
              <a:t>Outreach Ministry Int.</a:t>
            </a:r>
            <a:r>
              <a:rPr lang="en-US" b="1" dirty="0">
                <a:solidFill>
                  <a:srgbClr val="990099"/>
                </a:solidFill>
                <a:effectLst>
                  <a:outerShdw blurRad="38100" dist="38100" dir="2700000" algn="tl">
                    <a:srgbClr val="000000"/>
                  </a:outerShdw>
                </a:effectLst>
                <a:latin typeface="Papyrus" pitchFamily="66" charset="0"/>
              </a:rPr>
              <a:t> </a:t>
            </a:r>
            <a:r>
              <a:rPr lang="en-US" sz="800" b="1" dirty="0">
                <a:solidFill>
                  <a:srgbClr val="990099"/>
                </a:solidFill>
                <a:effectLst>
                  <a:outerShdw blurRad="38100" dist="38100" dir="2700000" algn="tl">
                    <a:srgbClr val="000000"/>
                  </a:outerShdw>
                </a:effectLst>
                <a:latin typeface="Papyrus" pitchFamily="66" charset="0"/>
              </a:rPr>
              <a:t>Inc</a:t>
            </a:r>
            <a:r>
              <a:rPr lang="en-US" sz="800" b="1" dirty="0">
                <a:solidFill>
                  <a:srgbClr val="990099"/>
                </a:solidFill>
                <a:effectLst>
                  <a:outerShdw blurRad="38100" dist="38100" dir="2700000" algn="tl">
                    <a:srgbClr val="000000"/>
                  </a:outerShdw>
                </a:effectLst>
              </a:rPr>
              <a:t>.</a:t>
            </a:r>
            <a:r>
              <a:rPr lang="en-US" b="1" dirty="0">
                <a:solidFill>
                  <a:srgbClr val="990099"/>
                </a:solidFill>
                <a:effectLst>
                  <a:outerShdw blurRad="38100" dist="38100" dir="2700000" algn="tl">
                    <a:srgbClr val="000000"/>
                  </a:outerShdw>
                </a:effectLst>
              </a:rPr>
              <a:t>  </a:t>
            </a:r>
            <a:r>
              <a:rPr lang="en-US" sz="1000" b="1" dirty="0">
                <a:solidFill>
                  <a:srgbClr val="990099"/>
                </a:solidFill>
                <a:effectLst>
                  <a:outerShdw blurRad="38100" dist="38100" dir="2700000" algn="tl">
                    <a:srgbClr val="000000"/>
                  </a:outerShdw>
                </a:effectLst>
              </a:rPr>
              <a:t>©</a:t>
            </a:r>
          </a:p>
        </p:txBody>
      </p:sp>
    </p:spTree>
  </p:cSld>
  <p:clrMapOvr>
    <a:masterClrMapping/>
  </p:clrMapOvr>
  <p:transition spd="med" advTm="20000">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D64B06-5C2C-497A-BC26-D31B212A369D}" type="slidenum">
              <a:rPr lang="en-US" smtClean="0">
                <a:solidFill>
                  <a:srgbClr val="FFFF00"/>
                </a:solidFill>
              </a:rPr>
              <a:pPr>
                <a:defRPr/>
              </a:pPr>
              <a:t>12</a:t>
            </a:fld>
            <a:endParaRPr lang="en-US" dirty="0">
              <a:solidFill>
                <a:srgbClr val="FFFF00"/>
              </a:solidFill>
            </a:endParaRPr>
          </a:p>
        </p:txBody>
      </p:sp>
      <p:sp>
        <p:nvSpPr>
          <p:cNvPr id="6" name="Rectangle 5"/>
          <p:cNvSpPr/>
          <p:nvPr/>
        </p:nvSpPr>
        <p:spPr>
          <a:xfrm>
            <a:off x="0" y="0"/>
            <a:ext cx="8686800" cy="2369880"/>
          </a:xfrm>
          <a:prstGeom prst="rect">
            <a:avLst/>
          </a:prstGeom>
          <a:solidFill>
            <a:srgbClr val="DED900">
              <a:alpha val="32000"/>
            </a:srgbClr>
          </a:solidFill>
        </p:spPr>
        <p:txBody>
          <a:bodyPr wrap="square">
            <a:spAutoFit/>
          </a:bodyPr>
          <a:lstStyle/>
          <a:p>
            <a:pPr algn="just"/>
            <a:r>
              <a:rPr lang="en-US" sz="2400" b="1" dirty="0" smtClean="0">
                <a:solidFill>
                  <a:srgbClr val="FFFFC1"/>
                </a:solidFill>
                <a:latin typeface="Papyrus" pitchFamily="66" charset="0"/>
              </a:rPr>
              <a:t>The heart of the Holy of Holies Ministry is actually unparalleled in today’s ministry. On a number of occasions I have personally witnessed the group worship and praise the Lord for well over an hour until they pressed into His Holy Presence, and minister to the hurting souls until every last one of them had felt a personal touch from the Lord.</a:t>
            </a:r>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spTree>
  </p:cSld>
  <p:clrMapOvr>
    <a:masterClrMapping/>
  </p:clrMapOvr>
  <p:transition spd="med" advTm="20000">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7000" b="-3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D64B06-5C2C-497A-BC26-D31B212A369D}" type="slidenum">
              <a:rPr lang="en-US" smtClean="0">
                <a:solidFill>
                  <a:srgbClr val="FFAFFF"/>
                </a:solidFill>
              </a:rPr>
              <a:pPr>
                <a:defRPr/>
              </a:pPr>
              <a:t>13</a:t>
            </a:fld>
            <a:endParaRPr lang="en-US" dirty="0">
              <a:solidFill>
                <a:srgbClr val="FFAFFF"/>
              </a:solidFill>
            </a:endParaRPr>
          </a:p>
        </p:txBody>
      </p:sp>
      <p:sp>
        <p:nvSpPr>
          <p:cNvPr id="6" name="Rectangle 5"/>
          <p:cNvSpPr/>
          <p:nvPr/>
        </p:nvSpPr>
        <p:spPr>
          <a:xfrm>
            <a:off x="0" y="0"/>
            <a:ext cx="8763000" cy="5878532"/>
          </a:xfrm>
          <a:prstGeom prst="rect">
            <a:avLst/>
          </a:prstGeom>
          <a:solidFill>
            <a:srgbClr val="FF00FF">
              <a:alpha val="32000"/>
            </a:srgbClr>
          </a:solidFill>
        </p:spPr>
        <p:txBody>
          <a:bodyPr wrap="square">
            <a:spAutoFit/>
          </a:bodyPr>
          <a:lstStyle/>
          <a:p>
            <a:pPr algn="ctr"/>
            <a:r>
              <a:rPr lang="en-US" sz="4800" b="1" dirty="0" smtClean="0">
                <a:solidFill>
                  <a:srgbClr val="FFFFC1"/>
                </a:solidFill>
                <a:latin typeface="Papyrus" pitchFamily="66" charset="0"/>
              </a:rPr>
              <a:t>7</a:t>
            </a:r>
            <a:r>
              <a:rPr lang="en-US" sz="3200" b="1" dirty="0" smtClean="0">
                <a:solidFill>
                  <a:srgbClr val="FFFFC1"/>
                </a:solidFill>
                <a:latin typeface="Papyrus" pitchFamily="66" charset="0"/>
              </a:rPr>
              <a:t> mayor reasons for </a:t>
            </a:r>
            <a:br>
              <a:rPr lang="en-US" sz="3200" b="1" dirty="0" smtClean="0">
                <a:solidFill>
                  <a:srgbClr val="FFFFC1"/>
                </a:solidFill>
                <a:latin typeface="Papyrus" pitchFamily="66" charset="0"/>
              </a:rPr>
            </a:br>
            <a:r>
              <a:rPr lang="en-US" sz="3200" b="1" dirty="0" smtClean="0">
                <a:solidFill>
                  <a:srgbClr val="FFFFC1"/>
                </a:solidFill>
                <a:latin typeface="Papyrus" pitchFamily="66" charset="0"/>
              </a:rPr>
              <a:t>Radical Worship shortly...</a:t>
            </a:r>
          </a:p>
          <a:p>
            <a:pPr algn="ctr"/>
            <a:endParaRPr lang="en-US" sz="3200" b="1" dirty="0" smtClean="0">
              <a:solidFill>
                <a:srgbClr val="FFFFC1"/>
              </a:solidFill>
              <a:latin typeface="Papyrus" pitchFamily="66" charset="0"/>
            </a:endParaRPr>
          </a:p>
          <a:p>
            <a:pPr marL="457200" indent="-457200" algn="just">
              <a:buAutoNum type="arabicPeriod"/>
            </a:pPr>
            <a:r>
              <a:rPr lang="en-US" sz="2400" b="1" dirty="0" smtClean="0">
                <a:solidFill>
                  <a:srgbClr val="FFFFC1"/>
                </a:solidFill>
                <a:latin typeface="Papyrus" pitchFamily="66" charset="0"/>
              </a:rPr>
              <a:t>Personal Experiences of His Shekinah Presences!</a:t>
            </a:r>
          </a:p>
          <a:p>
            <a:pPr marL="457200" indent="-457200" algn="just">
              <a:buAutoNum type="arabicPeriod"/>
            </a:pPr>
            <a:r>
              <a:rPr lang="en-US" sz="2400" b="1" dirty="0" smtClean="0">
                <a:solidFill>
                  <a:srgbClr val="FFFFC1"/>
                </a:solidFill>
                <a:latin typeface="Papyrus" pitchFamily="66" charset="0"/>
              </a:rPr>
              <a:t>2. Praise &amp; devoted passionate radical worship had its roots in the O.T.!</a:t>
            </a:r>
          </a:p>
          <a:p>
            <a:pPr marL="457200" indent="-457200" algn="just">
              <a:buAutoNum type="arabicPeriod"/>
            </a:pPr>
            <a:r>
              <a:rPr lang="en-US" sz="2400" b="1" dirty="0" smtClean="0">
                <a:solidFill>
                  <a:srgbClr val="FFFFC1"/>
                </a:solidFill>
                <a:latin typeface="Papyrus" pitchFamily="66" charset="0"/>
              </a:rPr>
              <a:t>3. Heartfelt &amp; devoted passionate radical worshippers!</a:t>
            </a:r>
          </a:p>
          <a:p>
            <a:pPr marL="457200" indent="-457200" algn="just">
              <a:buAutoNum type="arabicPeriod"/>
            </a:pPr>
            <a:r>
              <a:rPr lang="en-US" sz="2400" b="1" dirty="0" smtClean="0">
                <a:solidFill>
                  <a:srgbClr val="FFFFC1"/>
                </a:solidFill>
                <a:latin typeface="Papyrus" pitchFamily="66" charset="0"/>
              </a:rPr>
              <a:t>4. God is in charge!</a:t>
            </a:r>
          </a:p>
          <a:p>
            <a:pPr marL="457200" indent="-457200" algn="just">
              <a:buAutoNum type="arabicPeriod"/>
            </a:pPr>
            <a:r>
              <a:rPr lang="en-US" sz="2400" b="1" dirty="0" smtClean="0">
                <a:solidFill>
                  <a:srgbClr val="FFFFC1"/>
                </a:solidFill>
                <a:latin typeface="Papyrus" pitchFamily="66" charset="0"/>
              </a:rPr>
              <a:t>5. Practical visible teachings of the Tabernacle of Moses!</a:t>
            </a:r>
          </a:p>
          <a:p>
            <a:pPr marL="457200" indent="-457200" algn="just">
              <a:buAutoNum type="arabicPeriod"/>
            </a:pPr>
            <a:r>
              <a:rPr lang="en-US" sz="2400" b="1" dirty="0" smtClean="0">
                <a:solidFill>
                  <a:srgbClr val="FFFFC1"/>
                </a:solidFill>
                <a:latin typeface="Papyrus" pitchFamily="66" charset="0"/>
              </a:rPr>
              <a:t>6. God’s move to rebuilt “David’s Tabernacle” within the hearts of Believers!</a:t>
            </a:r>
          </a:p>
          <a:p>
            <a:pPr marL="457200" indent="-457200" algn="just">
              <a:buAutoNum type="arabicPeriod"/>
            </a:pPr>
            <a:r>
              <a:rPr lang="en-US" sz="2400" b="1" dirty="0" smtClean="0">
                <a:solidFill>
                  <a:srgbClr val="FFFFC1"/>
                </a:solidFill>
                <a:latin typeface="Papyrus" pitchFamily="66" charset="0"/>
              </a:rPr>
              <a:t>7. The Conferences included…</a:t>
            </a:r>
          </a:p>
          <a:p>
            <a:pPr marL="457200" indent="-457200" algn="just">
              <a:buAutoNum type="arabicPeriod"/>
            </a:pPr>
            <a:endParaRPr lang="en-US" sz="2400" b="1" dirty="0" smtClean="0">
              <a:solidFill>
                <a:srgbClr val="FFFFC1"/>
              </a:solidFill>
              <a:latin typeface="Papyrus" pitchFamily="66" charset="0"/>
            </a:endParaRPr>
          </a:p>
          <a:p>
            <a:pPr marL="457200" indent="-457200" algn="just">
              <a:buAutoNum type="arabicPeriod"/>
            </a:pPr>
            <a:endParaRPr lang="en-US" sz="2400" b="1" dirty="0">
              <a:solidFill>
                <a:srgbClr val="FFFFC1"/>
              </a:solidFill>
              <a:latin typeface="Papyrus" pitchFamily="66" charset="0"/>
            </a:endParaRPr>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spTree>
  </p:cSld>
  <p:clrMapOvr>
    <a:masterClrMapping/>
  </p:clrMapOvr>
  <p:transition spd="med" advTm="20000">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D64B06-5C2C-497A-BC26-D31B212A369D}" type="slidenum">
              <a:rPr lang="en-US" smtClean="0"/>
              <a:pPr>
                <a:defRPr/>
              </a:pPr>
              <a:t>14</a:t>
            </a:fld>
            <a:endParaRPr lang="en-US"/>
          </a:p>
        </p:txBody>
      </p:sp>
      <p:sp>
        <p:nvSpPr>
          <p:cNvPr id="6" name="Rectangle 5"/>
          <p:cNvSpPr/>
          <p:nvPr/>
        </p:nvSpPr>
        <p:spPr>
          <a:xfrm>
            <a:off x="685800" y="4572000"/>
            <a:ext cx="8153400" cy="1631216"/>
          </a:xfrm>
          <a:prstGeom prst="rect">
            <a:avLst/>
          </a:prstGeom>
          <a:solidFill>
            <a:srgbClr val="DED900">
              <a:alpha val="32000"/>
            </a:srgbClr>
          </a:solidFill>
        </p:spPr>
        <p:txBody>
          <a:bodyPr wrap="square">
            <a:spAutoFit/>
          </a:bodyPr>
          <a:lstStyle/>
          <a:p>
            <a:pPr algn="just"/>
            <a:r>
              <a:rPr lang="en-US" sz="2000" b="1" dirty="0" smtClean="0">
                <a:solidFill>
                  <a:srgbClr val="FFFFC1"/>
                </a:solidFill>
                <a:latin typeface="Papyrus" pitchFamily="66" charset="0"/>
              </a:rPr>
              <a:t>The musicians, singers, and worshippers of Yahweh have always been </a:t>
            </a:r>
            <a:br>
              <a:rPr lang="en-US" sz="2000" b="1" dirty="0" smtClean="0">
                <a:solidFill>
                  <a:srgbClr val="FFFFC1"/>
                </a:solidFill>
                <a:latin typeface="Papyrus" pitchFamily="66" charset="0"/>
              </a:rPr>
            </a:br>
            <a:r>
              <a:rPr lang="en-US" sz="2000" b="1" dirty="0" smtClean="0">
                <a:solidFill>
                  <a:srgbClr val="FFFFC1"/>
                </a:solidFill>
                <a:latin typeface="Papyrus" pitchFamily="66" charset="0"/>
              </a:rPr>
              <a:t>G-D’s means of preparing the way for the coming of the Heavenly Host! Primarily because pure worship arises from the heart felt cries of repentant souls wanting nothing more than to rest within their Father’s Loving Embrace!</a:t>
            </a:r>
            <a:endParaRPr lang="en-US" sz="2000" b="1" dirty="0">
              <a:solidFill>
                <a:srgbClr val="FFFFC1"/>
              </a:solidFill>
              <a:latin typeface="Papyrus" pitchFamily="66" charset="0"/>
            </a:endParaRPr>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spTree>
  </p:cSld>
  <p:clrMapOvr>
    <a:masterClrMapping/>
  </p:clrMapOvr>
  <p:transition spd="med" advTm="20000">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9296400" y="2133600"/>
            <a:ext cx="5181600" cy="2667000"/>
          </a:xfrm>
        </p:spPr>
        <p:txBody>
          <a:bodyPr/>
          <a:lstStyle/>
          <a:p>
            <a:pPr algn="just">
              <a:defRPr/>
            </a:pP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endParaRPr lang="en-US" sz="2800" b="1" dirty="0" smtClean="0">
              <a:solidFill>
                <a:srgbClr val="FFFE00"/>
              </a:solidFill>
              <a:latin typeface="Times New Roman" pitchFamily="18" charset="0"/>
              <a:cs typeface="Times New Roman" pitchFamily="18" charset="0"/>
            </a:endParaRPr>
          </a:p>
        </p:txBody>
      </p:sp>
      <p:pic>
        <p:nvPicPr>
          <p:cNvPr id="7173" name="Picture 16" descr="BurningFire021"/>
          <p:cNvPicPr>
            <a:picLocks noChangeAspect="1" noChangeArrowheads="1" noCrop="1"/>
          </p:cNvPicPr>
          <p:nvPr/>
        </p:nvPicPr>
        <p:blipFill>
          <a:blip r:embed="rId3" cstate="print"/>
          <a:srcRect/>
          <a:stretch>
            <a:fillRect/>
          </a:stretch>
        </p:blipFill>
        <p:spPr bwMode="auto">
          <a:xfrm>
            <a:off x="3962400" y="0"/>
            <a:ext cx="655638" cy="1066800"/>
          </a:xfrm>
          <a:prstGeom prst="rect">
            <a:avLst/>
          </a:prstGeom>
          <a:noFill/>
          <a:ln w="9525">
            <a:noFill/>
            <a:miter lim="800000"/>
            <a:headEnd/>
            <a:tailEnd/>
          </a:ln>
        </p:spPr>
      </p:pic>
      <p:sp>
        <p:nvSpPr>
          <p:cNvPr id="10" name="Slide Number Placeholder 9"/>
          <p:cNvSpPr>
            <a:spLocks noGrp="1"/>
          </p:cNvSpPr>
          <p:nvPr>
            <p:ph type="sldNum" sz="quarter" idx="15"/>
          </p:nvPr>
        </p:nvSpPr>
        <p:spPr/>
        <p:txBody>
          <a:bodyPr/>
          <a:lstStyle/>
          <a:p>
            <a:pPr>
              <a:defRPr/>
            </a:pPr>
            <a:fld id="{CE9BD84F-ECB2-47FC-8579-922A8F5C49E0}" type="slidenum">
              <a:rPr lang="en-US" smtClean="0">
                <a:solidFill>
                  <a:srgbClr val="800080"/>
                </a:solidFill>
              </a:rPr>
              <a:pPr>
                <a:defRPr/>
              </a:pPr>
              <a:t>15</a:t>
            </a:fld>
            <a:endParaRPr lang="en-US" dirty="0">
              <a:solidFill>
                <a:srgbClr val="800080"/>
              </a:solidFill>
            </a:endParaRPr>
          </a:p>
        </p:txBody>
      </p:sp>
      <p:sp>
        <p:nvSpPr>
          <p:cNvPr id="14" name="Text Box 7"/>
          <p:cNvSpPr txBox="1">
            <a:spLocks noChangeArrowheads="1"/>
          </p:cNvSpPr>
          <p:nvPr/>
        </p:nvSpPr>
        <p:spPr bwMode="auto">
          <a:xfrm>
            <a:off x="0" y="0"/>
            <a:ext cx="8686800" cy="1384995"/>
          </a:xfrm>
          <a:prstGeom prst="rect">
            <a:avLst/>
          </a:prstGeom>
          <a:noFill/>
          <a:ln w="9525">
            <a:noFill/>
            <a:miter lim="800000"/>
            <a:headEnd/>
            <a:tailEnd/>
          </a:ln>
        </p:spPr>
        <p:txBody>
          <a:bodyPr wrap="square">
            <a:spAutoFit/>
          </a:bodyPr>
          <a:lstStyle/>
          <a:p>
            <a:pPr algn="ctr">
              <a:spcBef>
                <a:spcPct val="50000"/>
              </a:spcBef>
            </a:pPr>
            <a:r>
              <a:rPr lang="nl-NL" sz="2800" b="1" dirty="0">
                <a:solidFill>
                  <a:srgbClr val="FFFF00"/>
                </a:solidFill>
                <a:latin typeface="Australian Sunrise" pitchFamily="2" charset="0"/>
              </a:rPr>
              <a:t>The altimade sacrify of </a:t>
            </a:r>
            <a:r>
              <a:rPr lang="nl-NL" sz="2800" b="1" dirty="0">
                <a:solidFill>
                  <a:srgbClr val="FF0000"/>
                </a:solidFill>
                <a:latin typeface="Australian Sunrise" pitchFamily="2" charset="0"/>
              </a:rPr>
              <a:t>Yeshua Messiah</a:t>
            </a:r>
            <a:r>
              <a:rPr lang="nl-NL" sz="2800" b="1" dirty="0">
                <a:solidFill>
                  <a:srgbClr val="FFFF00"/>
                </a:solidFill>
                <a:latin typeface="Australian Sunrise" pitchFamily="2" charset="0"/>
              </a:rPr>
              <a:t>!</a:t>
            </a:r>
            <a:br>
              <a:rPr lang="nl-NL" sz="2800" b="1" dirty="0">
                <a:solidFill>
                  <a:srgbClr val="FFFF00"/>
                </a:solidFill>
                <a:latin typeface="Australian Sunrise" pitchFamily="2" charset="0"/>
              </a:rPr>
            </a:br>
            <a:r>
              <a:rPr lang="nl-NL" sz="2800" b="1" dirty="0">
                <a:solidFill>
                  <a:srgbClr val="FFFF00"/>
                </a:solidFill>
                <a:latin typeface="Australian Sunrise" pitchFamily="2" charset="0"/>
              </a:rPr>
              <a:t>A place of repentance and reconcilliation!</a:t>
            </a:r>
            <a:br>
              <a:rPr lang="nl-NL" sz="2800" b="1" dirty="0">
                <a:solidFill>
                  <a:srgbClr val="FFFF00"/>
                </a:solidFill>
                <a:latin typeface="Australian Sunrise" pitchFamily="2" charset="0"/>
              </a:rPr>
            </a:br>
            <a:r>
              <a:rPr lang="en-US" sz="2800" b="1" dirty="0"/>
              <a:t> </a:t>
            </a:r>
            <a:r>
              <a:rPr lang="en-US" sz="2800" b="1" dirty="0">
                <a:solidFill>
                  <a:srgbClr val="FFFF00"/>
                </a:solidFill>
                <a:latin typeface="Australian Sunrise" pitchFamily="2" charset="0"/>
              </a:rPr>
              <a:t>COMING TO </a:t>
            </a:r>
            <a:r>
              <a:rPr lang="en-US" sz="2800" b="1" dirty="0" smtClean="0">
                <a:solidFill>
                  <a:srgbClr val="FFFF00"/>
                </a:solidFill>
                <a:latin typeface="Australian Sunrise" pitchFamily="2" charset="0"/>
              </a:rPr>
              <a:t>THE ALTAR OF SACRIFY!</a:t>
            </a:r>
            <a:endParaRPr lang="nl-NL" sz="2800" b="1" i="1" dirty="0">
              <a:solidFill>
                <a:srgbClr val="66FF33"/>
              </a:solidFill>
              <a:latin typeface="Australian Sunrise" pitchFamily="2" charset="0"/>
            </a:endParaRPr>
          </a:p>
        </p:txBody>
      </p:sp>
    </p:spTree>
  </p:cSld>
  <p:clrMapOvr>
    <a:masterClrMapping/>
  </p:clrMapOvr>
  <p:transition spd="med"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9296400" y="2133600"/>
            <a:ext cx="5181600" cy="2667000"/>
          </a:xfrm>
        </p:spPr>
        <p:txBody>
          <a:bodyPr/>
          <a:lstStyle/>
          <a:p>
            <a:pPr algn="just">
              <a:defRPr/>
            </a:pP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endParaRPr lang="en-US" sz="2800" b="1" dirty="0" smtClean="0">
              <a:solidFill>
                <a:srgbClr val="FFFE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pPr>
              <a:defRPr/>
            </a:pPr>
            <a:fld id="{CE9BD84F-ECB2-47FC-8579-922A8F5C49E0}" type="slidenum">
              <a:rPr lang="en-US" smtClean="0">
                <a:solidFill>
                  <a:srgbClr val="800080"/>
                </a:solidFill>
              </a:rPr>
              <a:pPr>
                <a:defRPr/>
              </a:pPr>
              <a:t>16</a:t>
            </a:fld>
            <a:endParaRPr lang="en-US" dirty="0">
              <a:solidFill>
                <a:srgbClr val="800080"/>
              </a:solidFill>
            </a:endParaRPr>
          </a:p>
        </p:txBody>
      </p:sp>
      <p:sp>
        <p:nvSpPr>
          <p:cNvPr id="15" name="Rectangle 22"/>
          <p:cNvSpPr>
            <a:spLocks noChangeArrowheads="1"/>
          </p:cNvSpPr>
          <p:nvPr/>
        </p:nvSpPr>
        <p:spPr bwMode="auto">
          <a:xfrm>
            <a:off x="5791200" y="5791200"/>
            <a:ext cx="1877437" cy="276999"/>
          </a:xfrm>
          <a:prstGeom prst="rect">
            <a:avLst/>
          </a:prstGeom>
          <a:noFill/>
          <a:ln w="9525">
            <a:noFill/>
            <a:miter lim="800000"/>
            <a:headEnd/>
            <a:tailEnd/>
          </a:ln>
          <a:effectLst/>
        </p:spPr>
        <p:txBody>
          <a:bodyPr wrap="none">
            <a:spAutoFit/>
          </a:bodyPr>
          <a:lstStyle/>
          <a:p>
            <a:pPr>
              <a:defRPr/>
            </a:pPr>
            <a:r>
              <a:rPr lang="en-US" sz="1200" b="1" dirty="0" smtClean="0">
                <a:solidFill>
                  <a:srgbClr val="FFFF99"/>
                </a:solidFill>
                <a:effectLst>
                  <a:outerShdw blurRad="38100" dist="38100" dir="2700000" algn="tl">
                    <a:srgbClr val="000000"/>
                  </a:outerShdw>
                </a:effectLst>
                <a:latin typeface="Papyrus" pitchFamily="66" charset="0"/>
              </a:rPr>
              <a:t>Holy of Holies Ministries</a:t>
            </a:r>
            <a:endParaRPr lang="en-US" sz="1000" b="1" dirty="0">
              <a:solidFill>
                <a:srgbClr val="990099"/>
              </a:solidFill>
              <a:effectLst>
                <a:outerShdw blurRad="38100" dist="38100" dir="2700000" algn="tl">
                  <a:srgbClr val="000000"/>
                </a:outerShdw>
              </a:effectLst>
            </a:endParaRPr>
          </a:p>
        </p:txBody>
      </p:sp>
      <p:sp>
        <p:nvSpPr>
          <p:cNvPr id="8" name="Text Box 5"/>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nl-NL" sz="3600" b="1" dirty="0">
                <a:solidFill>
                  <a:srgbClr val="FFFFC1"/>
                </a:solidFill>
                <a:latin typeface="Australian Sunrise" pitchFamily="2" charset="0"/>
              </a:rPr>
              <a:t>Your first entrance is the “Brazen Altar”!</a:t>
            </a:r>
            <a:br>
              <a:rPr lang="nl-NL" sz="3600" b="1" dirty="0">
                <a:solidFill>
                  <a:srgbClr val="FFFFC1"/>
                </a:solidFill>
                <a:latin typeface="Australian Sunrise" pitchFamily="2" charset="0"/>
              </a:rPr>
            </a:br>
            <a:r>
              <a:rPr lang="nl-NL" sz="3600" b="1" dirty="0">
                <a:solidFill>
                  <a:srgbClr val="FFFFC1"/>
                </a:solidFill>
                <a:latin typeface="Australian Sunrise" pitchFamily="2" charset="0"/>
              </a:rPr>
              <a:t>Referring to the Cross of </a:t>
            </a:r>
            <a:r>
              <a:rPr lang="nl-NL" sz="3600" b="1" dirty="0">
                <a:solidFill>
                  <a:srgbClr val="FF0000"/>
                </a:solidFill>
                <a:latin typeface="Australian Sunrise" pitchFamily="2" charset="0"/>
              </a:rPr>
              <a:t>Yeshua</a:t>
            </a:r>
            <a:r>
              <a:rPr lang="nl-NL" sz="3600" b="1" dirty="0">
                <a:solidFill>
                  <a:srgbClr val="808000"/>
                </a:solidFill>
                <a:latin typeface="Australian Sunrise" pitchFamily="2" charset="0"/>
              </a:rPr>
              <a:t>!</a:t>
            </a:r>
          </a:p>
        </p:txBody>
      </p:sp>
      <p:pic>
        <p:nvPicPr>
          <p:cNvPr id="9" name="Picture 16" descr="BurningFire021"/>
          <p:cNvPicPr>
            <a:picLocks noChangeAspect="1" noChangeArrowheads="1" noCrop="1"/>
          </p:cNvPicPr>
          <p:nvPr/>
        </p:nvPicPr>
        <p:blipFill>
          <a:blip r:embed="rId3" cstate="print"/>
          <a:srcRect/>
          <a:stretch>
            <a:fillRect/>
          </a:stretch>
        </p:blipFill>
        <p:spPr bwMode="auto">
          <a:xfrm>
            <a:off x="5257800" y="5105400"/>
            <a:ext cx="655638" cy="1066800"/>
          </a:xfrm>
          <a:prstGeom prst="rect">
            <a:avLst/>
          </a:prstGeom>
          <a:noFill/>
          <a:ln w="9525">
            <a:noFill/>
            <a:miter lim="800000"/>
            <a:headEnd/>
            <a:tailEnd/>
          </a:ln>
        </p:spPr>
      </p:pic>
    </p:spTree>
  </p:cSld>
  <p:clrMapOvr>
    <a:masterClrMapping/>
  </p:clrMapOvr>
  <p:transition spd="med"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9296400" y="2133600"/>
            <a:ext cx="5181600" cy="2667000"/>
          </a:xfrm>
        </p:spPr>
        <p:txBody>
          <a:bodyPr/>
          <a:lstStyle/>
          <a:p>
            <a:pPr algn="just">
              <a:defRPr/>
            </a:pP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endParaRPr lang="en-US" sz="2800" b="1" dirty="0" smtClean="0">
              <a:solidFill>
                <a:srgbClr val="FFFE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pPr>
              <a:defRPr/>
            </a:pPr>
            <a:fld id="{CE9BD84F-ECB2-47FC-8579-922A8F5C49E0}" type="slidenum">
              <a:rPr lang="en-US" smtClean="0">
                <a:solidFill>
                  <a:srgbClr val="800080"/>
                </a:solidFill>
              </a:rPr>
              <a:pPr>
                <a:defRPr/>
              </a:pPr>
              <a:t>17</a:t>
            </a:fld>
            <a:endParaRPr lang="en-US" dirty="0">
              <a:solidFill>
                <a:srgbClr val="800080"/>
              </a:solidFill>
            </a:endParaRPr>
          </a:p>
        </p:txBody>
      </p:sp>
      <p:sp>
        <p:nvSpPr>
          <p:cNvPr id="13" name="TextBox 12"/>
          <p:cNvSpPr txBox="1"/>
          <p:nvPr/>
        </p:nvSpPr>
        <p:spPr>
          <a:xfrm>
            <a:off x="304800" y="1905000"/>
            <a:ext cx="838200" cy="369332"/>
          </a:xfrm>
          <a:prstGeom prst="rect">
            <a:avLst/>
          </a:prstGeom>
          <a:noFill/>
        </p:spPr>
        <p:txBody>
          <a:bodyPr wrap="square" rtlCol="0">
            <a:spAutoFit/>
          </a:bodyPr>
          <a:lstStyle/>
          <a:p>
            <a:pPr algn="ctr"/>
            <a:r>
              <a:rPr lang="en-US" b="1" dirty="0" smtClean="0">
                <a:solidFill>
                  <a:srgbClr val="FFFF99"/>
                </a:solidFill>
                <a:latin typeface="Papyrus" pitchFamily="66" charset="0"/>
              </a:rPr>
              <a:t>A-B</a:t>
            </a:r>
            <a:endParaRPr lang="en-US" b="1" dirty="0">
              <a:solidFill>
                <a:srgbClr val="FFFF99"/>
              </a:solidFill>
              <a:latin typeface="Papyrus" pitchFamily="66" charset="0"/>
            </a:endParaRPr>
          </a:p>
        </p:txBody>
      </p:sp>
      <p:sp>
        <p:nvSpPr>
          <p:cNvPr id="14" name="Text Box 7"/>
          <p:cNvSpPr txBox="1">
            <a:spLocks noChangeArrowheads="1"/>
          </p:cNvSpPr>
          <p:nvPr/>
        </p:nvSpPr>
        <p:spPr bwMode="auto">
          <a:xfrm>
            <a:off x="0" y="0"/>
            <a:ext cx="8839200" cy="1384995"/>
          </a:xfrm>
          <a:prstGeom prst="rect">
            <a:avLst/>
          </a:prstGeom>
          <a:noFill/>
          <a:ln w="9525">
            <a:noFill/>
            <a:miter lim="800000"/>
            <a:headEnd/>
            <a:tailEnd/>
          </a:ln>
        </p:spPr>
        <p:txBody>
          <a:bodyPr wrap="square">
            <a:spAutoFit/>
          </a:bodyPr>
          <a:lstStyle/>
          <a:p>
            <a:pPr algn="ctr">
              <a:spcBef>
                <a:spcPct val="50000"/>
              </a:spcBef>
            </a:pPr>
            <a:r>
              <a:rPr lang="nl-NL" sz="2800" b="1" dirty="0">
                <a:solidFill>
                  <a:srgbClr val="FFFF00"/>
                </a:solidFill>
                <a:latin typeface="Australian Sunrise" pitchFamily="2" charset="0"/>
              </a:rPr>
              <a:t>The altimade sacrify of </a:t>
            </a:r>
            <a:r>
              <a:rPr lang="nl-NL" sz="2800" b="1" dirty="0">
                <a:solidFill>
                  <a:srgbClr val="FF0000"/>
                </a:solidFill>
                <a:latin typeface="Australian Sunrise" pitchFamily="2" charset="0"/>
              </a:rPr>
              <a:t>Yeshua Messiah</a:t>
            </a:r>
            <a:r>
              <a:rPr lang="nl-NL" sz="2800" b="1" dirty="0">
                <a:solidFill>
                  <a:srgbClr val="FFFF00"/>
                </a:solidFill>
                <a:latin typeface="Australian Sunrise" pitchFamily="2" charset="0"/>
              </a:rPr>
              <a:t>!</a:t>
            </a:r>
            <a:br>
              <a:rPr lang="nl-NL" sz="2800" b="1" dirty="0">
                <a:solidFill>
                  <a:srgbClr val="FFFF00"/>
                </a:solidFill>
                <a:latin typeface="Australian Sunrise" pitchFamily="2" charset="0"/>
              </a:rPr>
            </a:br>
            <a:r>
              <a:rPr lang="nl-NL" sz="2800" b="1" dirty="0">
                <a:solidFill>
                  <a:srgbClr val="FFFF00"/>
                </a:solidFill>
                <a:latin typeface="Australian Sunrise" pitchFamily="2" charset="0"/>
              </a:rPr>
              <a:t>A place of repentance and reconcilliation!</a:t>
            </a:r>
            <a:br>
              <a:rPr lang="nl-NL" sz="2800" b="1" dirty="0">
                <a:solidFill>
                  <a:srgbClr val="FFFF00"/>
                </a:solidFill>
                <a:latin typeface="Australian Sunrise" pitchFamily="2" charset="0"/>
              </a:rPr>
            </a:br>
            <a:r>
              <a:rPr lang="en-US" sz="2800" b="1" dirty="0"/>
              <a:t> </a:t>
            </a:r>
            <a:r>
              <a:rPr lang="en-US" sz="2800" b="1" dirty="0" smtClean="0">
                <a:solidFill>
                  <a:srgbClr val="FFFF00"/>
                </a:solidFill>
                <a:latin typeface="Australian Sunrise" pitchFamily="2" charset="0"/>
              </a:rPr>
              <a:t>Referring </a:t>
            </a:r>
            <a:r>
              <a:rPr lang="en-US" sz="2800" b="1" dirty="0">
                <a:solidFill>
                  <a:srgbClr val="FFFF00"/>
                </a:solidFill>
                <a:latin typeface="Australian Sunrise" pitchFamily="2" charset="0"/>
              </a:rPr>
              <a:t>TO </a:t>
            </a:r>
            <a:r>
              <a:rPr lang="en-US" sz="2800" b="1" dirty="0" smtClean="0">
                <a:solidFill>
                  <a:srgbClr val="FFFF00"/>
                </a:solidFill>
                <a:latin typeface="Australian Sunrise" pitchFamily="2" charset="0"/>
              </a:rPr>
              <a:t>THE CROSS OF </a:t>
            </a:r>
            <a:r>
              <a:rPr lang="en-US" sz="2800" b="1" dirty="0" smtClean="0">
                <a:solidFill>
                  <a:srgbClr val="FF0000"/>
                </a:solidFill>
                <a:latin typeface="Australian Sunrise" pitchFamily="2" charset="0"/>
              </a:rPr>
              <a:t>YESHUA MESSIAH</a:t>
            </a:r>
            <a:r>
              <a:rPr lang="en-US" sz="2800" b="1" dirty="0" smtClean="0">
                <a:solidFill>
                  <a:srgbClr val="FFFF00"/>
                </a:solidFill>
                <a:latin typeface="Australian Sunrise" pitchFamily="2" charset="0"/>
              </a:rPr>
              <a:t>!</a:t>
            </a:r>
            <a:endParaRPr lang="nl-NL" sz="2800" b="1" i="1" dirty="0">
              <a:solidFill>
                <a:srgbClr val="66FF33"/>
              </a:solidFill>
              <a:latin typeface="Australian Sunrise" pitchFamily="2" charset="0"/>
            </a:endParaRPr>
          </a:p>
        </p:txBody>
      </p:sp>
    </p:spTree>
  </p:cSld>
  <p:clrMapOvr>
    <a:masterClrMapping/>
  </p:clrMapOvr>
  <p:transition spd="med"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b="-18000"/>
          </a:stretch>
        </a:blipFill>
        <a:effectLst/>
      </p:bgPr>
    </p:bg>
    <p:spTree>
      <p:nvGrpSpPr>
        <p:cNvPr id="1" name=""/>
        <p:cNvGrpSpPr/>
        <p:nvPr/>
      </p:nvGrpSpPr>
      <p:grpSpPr>
        <a:xfrm>
          <a:off x="0" y="0"/>
          <a:ext cx="0" cy="0"/>
          <a:chOff x="0" y="0"/>
          <a:chExt cx="0" cy="0"/>
        </a:xfrm>
      </p:grpSpPr>
      <p:sp>
        <p:nvSpPr>
          <p:cNvPr id="16" name="Rectangle 22"/>
          <p:cNvSpPr>
            <a:spLocks noChangeArrowheads="1"/>
          </p:cNvSpPr>
          <p:nvPr/>
        </p:nvSpPr>
        <p:spPr bwMode="auto">
          <a:xfrm>
            <a:off x="5562600" y="5715000"/>
            <a:ext cx="2653290" cy="369332"/>
          </a:xfrm>
          <a:prstGeom prst="rect">
            <a:avLst/>
          </a:prstGeom>
          <a:noFill/>
          <a:ln w="9525">
            <a:noFill/>
            <a:miter lim="800000"/>
            <a:headEnd/>
            <a:tailEnd/>
          </a:ln>
          <a:effectLst/>
        </p:spPr>
        <p:txBody>
          <a:bodyPr wrap="none">
            <a:spAutoFit/>
          </a:bodyPr>
          <a:lstStyle/>
          <a:p>
            <a:pPr>
              <a:defRPr/>
            </a:pPr>
            <a:r>
              <a:rPr lang="en-US" sz="1200" b="1" dirty="0">
                <a:solidFill>
                  <a:srgbClr val="C9C4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990099"/>
                </a:solidFill>
                <a:effectLst>
                  <a:outerShdw blurRad="38100" dist="38100" dir="2700000" algn="tl">
                    <a:srgbClr val="000000"/>
                  </a:outerShdw>
                </a:effectLst>
                <a:latin typeface="Papyrus" pitchFamily="66" charset="0"/>
              </a:rPr>
              <a:t>Outreach Ministry Int. </a:t>
            </a:r>
            <a:r>
              <a:rPr lang="en-US" sz="1000" b="1" dirty="0">
                <a:solidFill>
                  <a:srgbClr val="990099"/>
                </a:solidFill>
                <a:effectLst>
                  <a:outerShdw blurRad="38100" dist="38100" dir="2700000" algn="tl">
                    <a:srgbClr val="000000"/>
                  </a:outerShdw>
                </a:effectLst>
                <a:latin typeface="Papyrus" pitchFamily="66" charset="0"/>
              </a:rPr>
              <a:t>Inc</a:t>
            </a:r>
            <a:r>
              <a:rPr lang="en-US" sz="1000" b="1" dirty="0">
                <a:solidFill>
                  <a:srgbClr val="990099"/>
                </a:solidFill>
                <a:effectLst>
                  <a:outerShdw blurRad="38100" dist="38100" dir="2700000" algn="tl">
                    <a:srgbClr val="000000"/>
                  </a:outerShdw>
                </a:effectLst>
              </a:rPr>
              <a:t>.</a:t>
            </a:r>
            <a:r>
              <a:rPr lang="en-US" b="1" dirty="0">
                <a:solidFill>
                  <a:srgbClr val="990099"/>
                </a:solidFill>
                <a:effectLst>
                  <a:outerShdw blurRad="38100" dist="38100" dir="2700000" algn="tl">
                    <a:srgbClr val="000000"/>
                  </a:outerShdw>
                </a:effectLst>
              </a:rPr>
              <a:t>  </a:t>
            </a:r>
            <a:r>
              <a:rPr lang="en-US" sz="1000" b="1" dirty="0">
                <a:solidFill>
                  <a:srgbClr val="990099"/>
                </a:solidFill>
                <a:effectLst>
                  <a:outerShdw blurRad="38100" dist="38100" dir="2700000" algn="tl">
                    <a:srgbClr val="000000"/>
                  </a:outerShdw>
                </a:effectLst>
              </a:rPr>
              <a:t>©</a:t>
            </a:r>
          </a:p>
        </p:txBody>
      </p:sp>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18</a:t>
            </a:fld>
            <a:endParaRPr lang="en-US" dirty="0">
              <a:solidFill>
                <a:srgbClr val="800080"/>
              </a:solidFill>
            </a:endParaRPr>
          </a:p>
        </p:txBody>
      </p:sp>
      <p:pic>
        <p:nvPicPr>
          <p:cNvPr id="6" name="Picture 5" descr="HolyOfHolies-BeforeCross-Performance-20.jpg"/>
          <p:cNvPicPr>
            <a:picLocks noChangeAspect="1"/>
          </p:cNvPicPr>
          <p:nvPr/>
        </p:nvPicPr>
        <p:blipFill>
          <a:blip r:embed="rId3" cstate="print"/>
          <a:stretch>
            <a:fillRect/>
          </a:stretch>
        </p:blipFill>
        <p:spPr>
          <a:xfrm>
            <a:off x="152400" y="0"/>
            <a:ext cx="4075212" cy="6858000"/>
          </a:xfrm>
          <a:prstGeom prst="rect">
            <a:avLst/>
          </a:prstGeom>
        </p:spPr>
      </p:pic>
      <p:sp>
        <p:nvSpPr>
          <p:cNvPr id="14" name="Tekstvak 6"/>
          <p:cNvSpPr txBox="1">
            <a:spLocks noChangeArrowheads="1"/>
          </p:cNvSpPr>
          <p:nvPr/>
        </p:nvSpPr>
        <p:spPr bwMode="auto">
          <a:xfrm>
            <a:off x="1" y="0"/>
            <a:ext cx="8928100" cy="1754326"/>
          </a:xfrm>
          <a:prstGeom prst="rect">
            <a:avLst/>
          </a:prstGeom>
          <a:noFill/>
          <a:ln w="9525">
            <a:noFill/>
            <a:miter lim="800000"/>
            <a:headEnd/>
            <a:tailEnd/>
          </a:ln>
        </p:spPr>
        <p:txBody>
          <a:bodyPr wrap="square">
            <a:spAutoFit/>
          </a:bodyPr>
          <a:lstStyle/>
          <a:p>
            <a:pPr algn="ctr">
              <a:defRPr/>
            </a:pPr>
            <a:r>
              <a:rPr lang="en-US" sz="3600" dirty="0" smtClean="0">
                <a:solidFill>
                  <a:srgbClr val="FFFFC1"/>
                </a:solidFill>
                <a:latin typeface="Australian Sunrise" pitchFamily="2" charset="0"/>
              </a:rPr>
              <a:t>Coming in humility; Before His Altar, </a:t>
            </a:r>
          </a:p>
          <a:p>
            <a:pPr algn="ctr">
              <a:defRPr/>
            </a:pPr>
            <a:r>
              <a:rPr lang="en-US" sz="3600" dirty="0" smtClean="0">
                <a:solidFill>
                  <a:srgbClr val="FFFFC1"/>
                </a:solidFill>
                <a:latin typeface="Australian Sunrise" pitchFamily="2" charset="0"/>
              </a:rPr>
              <a:t>Before His Cross, His Throne….. </a:t>
            </a:r>
          </a:p>
          <a:p>
            <a:pPr algn="ctr">
              <a:defRPr/>
            </a:pPr>
            <a:r>
              <a:rPr lang="en-US" sz="3600" dirty="0" smtClean="0">
                <a:solidFill>
                  <a:srgbClr val="FFFFC1"/>
                </a:solidFill>
                <a:latin typeface="Australian Sunrise" pitchFamily="2" charset="0"/>
              </a:rPr>
              <a:t>…Entering in </a:t>
            </a:r>
            <a:r>
              <a:rPr lang="en-US" sz="3600" dirty="0">
                <a:solidFill>
                  <a:srgbClr val="FFFFC1"/>
                </a:solidFill>
                <a:latin typeface="Australian Sunrise" pitchFamily="2" charset="0"/>
              </a:rPr>
              <a:t>His </a:t>
            </a:r>
            <a:r>
              <a:rPr lang="en-US" sz="3600" dirty="0" smtClean="0">
                <a:solidFill>
                  <a:srgbClr val="FFFFC1"/>
                </a:solidFill>
                <a:latin typeface="Australian Sunrise" pitchFamily="2" charset="0"/>
              </a:rPr>
              <a:t>Shekinah </a:t>
            </a:r>
            <a:r>
              <a:rPr lang="en-US" sz="3600" dirty="0">
                <a:solidFill>
                  <a:srgbClr val="FFFFC1"/>
                </a:solidFill>
                <a:latin typeface="Australian Sunrise" pitchFamily="2" charset="0"/>
              </a:rPr>
              <a:t>presence</a:t>
            </a:r>
            <a:r>
              <a:rPr lang="en-US" sz="3600" dirty="0" smtClean="0">
                <a:solidFill>
                  <a:srgbClr val="FFFFC1"/>
                </a:solidFill>
                <a:latin typeface="Australian Sunrise" pitchFamily="2" charset="0"/>
              </a:rPr>
              <a:t>!</a:t>
            </a:r>
            <a:endParaRPr lang="nl-BE" sz="2400" dirty="0">
              <a:solidFill>
                <a:schemeClr val="tx2">
                  <a:lumMod val="90000"/>
                </a:schemeClr>
              </a:solidFill>
              <a:latin typeface="Australian Sunrise" pitchFamily="2" charset="0"/>
            </a:endParaRPr>
          </a:p>
        </p:txBody>
      </p:sp>
    </p:spTree>
  </p:cSld>
  <p:clrMapOvr>
    <a:masterClrMapping/>
  </p:clrMapOvr>
  <p:transition spd="med" advTm="20000">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9296400" y="2133600"/>
            <a:ext cx="5181600" cy="2667000"/>
          </a:xfrm>
        </p:spPr>
        <p:txBody>
          <a:bodyPr/>
          <a:lstStyle/>
          <a:p>
            <a:pPr algn="just">
              <a:defRPr/>
            </a:pP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endParaRPr lang="en-US" sz="2800" b="1" dirty="0" smtClean="0">
              <a:solidFill>
                <a:srgbClr val="FFFE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pPr>
              <a:defRPr/>
            </a:pPr>
            <a:fld id="{CE9BD84F-ECB2-47FC-8579-922A8F5C49E0}" type="slidenum">
              <a:rPr lang="en-US" smtClean="0">
                <a:solidFill>
                  <a:srgbClr val="800080"/>
                </a:solidFill>
              </a:rPr>
              <a:pPr>
                <a:defRPr/>
              </a:pPr>
              <a:t>19</a:t>
            </a:fld>
            <a:endParaRPr lang="en-US" dirty="0">
              <a:solidFill>
                <a:srgbClr val="800080"/>
              </a:solidFill>
            </a:endParaRPr>
          </a:p>
        </p:txBody>
      </p:sp>
      <p:sp>
        <p:nvSpPr>
          <p:cNvPr id="13" name="TextBox 12"/>
          <p:cNvSpPr txBox="1"/>
          <p:nvPr/>
        </p:nvSpPr>
        <p:spPr>
          <a:xfrm>
            <a:off x="304800" y="1905000"/>
            <a:ext cx="838200" cy="369332"/>
          </a:xfrm>
          <a:prstGeom prst="rect">
            <a:avLst/>
          </a:prstGeom>
          <a:noFill/>
        </p:spPr>
        <p:txBody>
          <a:bodyPr wrap="square" rtlCol="0">
            <a:spAutoFit/>
          </a:bodyPr>
          <a:lstStyle/>
          <a:p>
            <a:pPr algn="ctr"/>
            <a:r>
              <a:rPr lang="en-US" b="1" dirty="0" smtClean="0">
                <a:solidFill>
                  <a:srgbClr val="FFFF99"/>
                </a:solidFill>
                <a:latin typeface="Papyrus" pitchFamily="66" charset="0"/>
              </a:rPr>
              <a:t>A-B</a:t>
            </a:r>
            <a:endParaRPr lang="en-US" b="1" dirty="0">
              <a:solidFill>
                <a:srgbClr val="FFFF99"/>
              </a:solidFill>
              <a:latin typeface="Papyrus" pitchFamily="66" charset="0"/>
            </a:endParaRPr>
          </a:p>
        </p:txBody>
      </p:sp>
      <p:sp>
        <p:nvSpPr>
          <p:cNvPr id="8" name="Text Box 5"/>
          <p:cNvSpPr txBox="1">
            <a:spLocks noChangeArrowheads="1"/>
          </p:cNvSpPr>
          <p:nvPr/>
        </p:nvSpPr>
        <p:spPr bwMode="auto">
          <a:xfrm>
            <a:off x="0" y="4343400"/>
            <a:ext cx="9144000" cy="1323975"/>
          </a:xfrm>
          <a:prstGeom prst="rect">
            <a:avLst/>
          </a:prstGeom>
          <a:noFill/>
          <a:ln w="9525">
            <a:noFill/>
            <a:miter lim="800000"/>
            <a:headEnd/>
            <a:tailEnd/>
          </a:ln>
        </p:spPr>
        <p:txBody>
          <a:bodyPr>
            <a:spAutoFit/>
          </a:bodyPr>
          <a:lstStyle/>
          <a:p>
            <a:pPr algn="ctr">
              <a:spcBef>
                <a:spcPct val="50000"/>
              </a:spcBef>
            </a:pPr>
            <a:r>
              <a:rPr lang="nl-NL" sz="4000" b="1" dirty="0">
                <a:solidFill>
                  <a:srgbClr val="808000"/>
                </a:solidFill>
                <a:latin typeface="Australian Sunrise" pitchFamily="2" charset="0"/>
              </a:rPr>
              <a:t>The “Laver </a:t>
            </a:r>
            <a:r>
              <a:rPr lang="nl-NL" sz="4000" b="1" dirty="0">
                <a:solidFill>
                  <a:srgbClr val="FFFF00"/>
                </a:solidFill>
                <a:latin typeface="Australian Sunrise" pitchFamily="2" charset="0"/>
              </a:rPr>
              <a:t>of </a:t>
            </a:r>
            <a:r>
              <a:rPr lang="nl-NL" sz="4000" b="1" dirty="0">
                <a:solidFill>
                  <a:srgbClr val="0996FF"/>
                </a:solidFill>
                <a:latin typeface="Australian Sunrise" pitchFamily="2" charset="0"/>
              </a:rPr>
              <a:t>Water</a:t>
            </a:r>
            <a:r>
              <a:rPr lang="nl-NL" sz="4000" b="1" dirty="0">
                <a:solidFill>
                  <a:srgbClr val="FFFF00"/>
                </a:solidFill>
                <a:latin typeface="Australian Sunrise" pitchFamily="2" charset="0"/>
              </a:rPr>
              <a:t>” washing </a:t>
            </a:r>
            <a:r>
              <a:rPr lang="nl-NL" sz="4000" b="1" dirty="0">
                <a:solidFill>
                  <a:srgbClr val="928F00"/>
                </a:solidFill>
                <a:latin typeface="Australian Sunrise" pitchFamily="2" charset="0"/>
              </a:rPr>
              <a:t>“yourself” </a:t>
            </a:r>
            <a:r>
              <a:rPr lang="nl-NL" sz="4000" b="1" dirty="0">
                <a:solidFill>
                  <a:srgbClr val="FFFF00"/>
                </a:solidFill>
                <a:latin typeface="Australian Sunrise" pitchFamily="2" charset="0"/>
              </a:rPr>
              <a:t>your hands &amp; feets</a:t>
            </a:r>
            <a:r>
              <a:rPr lang="nl-NL" sz="4000" b="1" dirty="0">
                <a:solidFill>
                  <a:srgbClr val="808000"/>
                </a:solidFill>
                <a:latin typeface="Australian Sunrise" pitchFamily="2" charset="0"/>
              </a:rPr>
              <a:t>. </a:t>
            </a:r>
          </a:p>
        </p:txBody>
      </p:sp>
    </p:spTree>
  </p:cSld>
  <p:clrMapOvr>
    <a:masterClrMapping/>
  </p:clrMapOvr>
  <p:transition spd="med"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MOSES-MountSinai2.jpg"/>
          <p:cNvPicPr>
            <a:picLocks noChangeAspect="1"/>
          </p:cNvPicPr>
          <p:nvPr/>
        </p:nvPicPr>
        <p:blipFill>
          <a:blip r:embed="rId2" cstate="print"/>
          <a:srcRect/>
          <a:stretch>
            <a:fillRect/>
          </a:stretch>
        </p:blipFill>
        <p:spPr bwMode="auto">
          <a:xfrm>
            <a:off x="0" y="23813"/>
            <a:ext cx="9144000" cy="6810375"/>
          </a:xfrm>
          <a:prstGeom prst="rect">
            <a:avLst/>
          </a:prstGeom>
          <a:noFill/>
          <a:ln w="9525">
            <a:noFill/>
            <a:miter lim="800000"/>
            <a:headEnd/>
            <a:tailEnd/>
          </a:ln>
        </p:spPr>
      </p:pic>
      <p:sp>
        <p:nvSpPr>
          <p:cNvPr id="46082" name="Rectangle 2"/>
          <p:cNvSpPr>
            <a:spLocks noGrp="1" noChangeArrowheads="1"/>
          </p:cNvSpPr>
          <p:nvPr>
            <p:ph type="title"/>
          </p:nvPr>
        </p:nvSpPr>
        <p:spPr>
          <a:xfrm>
            <a:off x="457200" y="0"/>
            <a:ext cx="8229600" cy="1052513"/>
          </a:xfrm>
        </p:spPr>
        <p:txBody>
          <a:bodyPr/>
          <a:lstStyle/>
          <a:p>
            <a:pPr eaLnBrk="1" hangingPunct="1">
              <a:defRPr/>
            </a:pPr>
            <a:r>
              <a:rPr lang="nl-NL" sz="5400" dirty="0" smtClean="0">
                <a:solidFill>
                  <a:srgbClr val="FFFF00"/>
                </a:solidFill>
                <a:latin typeface="Australian Sunrise" pitchFamily="2" charset="0"/>
              </a:rPr>
              <a:t>The Tabernacle of Moses</a:t>
            </a:r>
          </a:p>
        </p:txBody>
      </p:sp>
      <p:sp>
        <p:nvSpPr>
          <p:cNvPr id="46083" name="Rectangle 3"/>
          <p:cNvSpPr>
            <a:spLocks noGrp="1" noChangeArrowheads="1"/>
          </p:cNvSpPr>
          <p:nvPr>
            <p:ph type="body" idx="1"/>
          </p:nvPr>
        </p:nvSpPr>
        <p:spPr>
          <a:xfrm>
            <a:off x="0" y="4114800"/>
            <a:ext cx="9144000" cy="2743200"/>
          </a:xfrm>
        </p:spPr>
        <p:txBody>
          <a:bodyPr>
            <a:normAutofit/>
          </a:bodyPr>
          <a:lstStyle/>
          <a:p>
            <a:pPr eaLnBrk="1" hangingPunct="1">
              <a:defRPr/>
            </a:pPr>
            <a:r>
              <a:rPr lang="nl-NL" b="1" dirty="0" smtClean="0">
                <a:solidFill>
                  <a:srgbClr val="FFFFC1"/>
                </a:solidFill>
                <a:latin typeface="Papyrus" pitchFamily="66" charset="0"/>
              </a:rPr>
              <a:t>G-D wants to dwell among His people!</a:t>
            </a:r>
          </a:p>
          <a:p>
            <a:pPr eaLnBrk="1" hangingPunct="1">
              <a:defRPr/>
            </a:pPr>
            <a:r>
              <a:rPr lang="nl-NL" b="1" dirty="0" smtClean="0">
                <a:solidFill>
                  <a:srgbClr val="FFFFC1"/>
                </a:solidFill>
                <a:latin typeface="Papyrus" pitchFamily="66" charset="0"/>
              </a:rPr>
              <a:t>It’s historical from the </a:t>
            </a:r>
            <a:r>
              <a:rPr lang="nl-NL" b="1" i="1" dirty="0" smtClean="0">
                <a:solidFill>
                  <a:srgbClr val="00FF00"/>
                </a:solidFill>
                <a:latin typeface="Papyrus" pitchFamily="66" charset="0"/>
              </a:rPr>
              <a:t>Book of Exodus</a:t>
            </a:r>
            <a:r>
              <a:rPr lang="nl-NL" b="1" dirty="0" smtClean="0">
                <a:solidFill>
                  <a:schemeClr val="tx2"/>
                </a:solidFill>
                <a:latin typeface="Papyrus" pitchFamily="66" charset="0"/>
              </a:rPr>
              <a:t>.</a:t>
            </a:r>
          </a:p>
          <a:p>
            <a:pPr eaLnBrk="1" hangingPunct="1">
              <a:defRPr/>
            </a:pPr>
            <a:r>
              <a:rPr lang="nl-NL" b="1" dirty="0" smtClean="0">
                <a:solidFill>
                  <a:srgbClr val="FFFFC1"/>
                </a:solidFill>
                <a:latin typeface="Papyrus" pitchFamily="66" charset="0"/>
              </a:rPr>
              <a:t>There are deep “spiritual” insight and pictures inside!</a:t>
            </a:r>
          </a:p>
          <a:p>
            <a:pPr eaLnBrk="1" hangingPunct="1">
              <a:defRPr/>
            </a:pPr>
            <a:r>
              <a:rPr lang="nl-NL" b="1" dirty="0" smtClean="0">
                <a:solidFill>
                  <a:srgbClr val="FFFFC1"/>
                </a:solidFill>
                <a:latin typeface="Papyrus" pitchFamily="66" charset="0"/>
              </a:rPr>
              <a:t>The </a:t>
            </a:r>
            <a:r>
              <a:rPr lang="nl-NL" b="1" u="sng" dirty="0" smtClean="0">
                <a:solidFill>
                  <a:srgbClr val="FFFFC1"/>
                </a:solidFill>
                <a:latin typeface="Papyrus" pitchFamily="66" charset="0"/>
              </a:rPr>
              <a:t>picture</a:t>
            </a:r>
            <a:r>
              <a:rPr lang="nl-NL" b="1" dirty="0" smtClean="0">
                <a:solidFill>
                  <a:srgbClr val="FFFFC1"/>
                </a:solidFill>
                <a:latin typeface="Papyrus" pitchFamily="66" charset="0"/>
              </a:rPr>
              <a:t> of the Tabernacle; and the agony sacrifies of </a:t>
            </a:r>
            <a:r>
              <a:rPr lang="nl-NL" b="1" dirty="0" smtClean="0">
                <a:solidFill>
                  <a:srgbClr val="FF0000"/>
                </a:solidFill>
                <a:latin typeface="Papyrus" pitchFamily="66" charset="0"/>
              </a:rPr>
              <a:t>Yeshua</a:t>
            </a:r>
          </a:p>
          <a:p>
            <a:pPr eaLnBrk="1" hangingPunct="1">
              <a:defRPr/>
            </a:pPr>
            <a:r>
              <a:rPr lang="nl-NL" b="1" dirty="0" smtClean="0">
                <a:solidFill>
                  <a:srgbClr val="FFFFC1"/>
                </a:solidFill>
                <a:latin typeface="Papyrus" pitchFamily="66" charset="0"/>
              </a:rPr>
              <a:t>How you can enter the </a:t>
            </a:r>
            <a:r>
              <a:rPr lang="nl-NL" b="1" dirty="0" smtClean="0">
                <a:solidFill>
                  <a:srgbClr val="F4EE00"/>
                </a:solidFill>
                <a:latin typeface="Papyrus" pitchFamily="66" charset="0"/>
              </a:rPr>
              <a:t>Holy of Holiest </a:t>
            </a:r>
            <a:r>
              <a:rPr lang="nl-NL" b="1" dirty="0" smtClean="0">
                <a:solidFill>
                  <a:srgbClr val="FFFFC1"/>
                </a:solidFill>
                <a:latin typeface="Papyrus" pitchFamily="66" charset="0"/>
              </a:rPr>
              <a:t>and to experience to be </a:t>
            </a:r>
            <a:r>
              <a:rPr lang="nl-NL" b="1" u="sng" dirty="0" smtClean="0">
                <a:solidFill>
                  <a:srgbClr val="FFFFC1"/>
                </a:solidFill>
                <a:latin typeface="Papyrus" pitchFamily="66" charset="0"/>
              </a:rPr>
              <a:t>face to face </a:t>
            </a:r>
            <a:r>
              <a:rPr lang="nl-NL" b="1" dirty="0" smtClean="0">
                <a:solidFill>
                  <a:srgbClr val="FFFFC1"/>
                </a:solidFill>
                <a:latin typeface="Papyrus" pitchFamily="66" charset="0"/>
              </a:rPr>
              <a:t>to the very G-D Himself!</a:t>
            </a:r>
          </a:p>
        </p:txBody>
      </p:sp>
    </p:spTree>
  </p:cSld>
  <p:clrMapOvr>
    <a:masterClrMapping/>
  </p:clrMapOvr>
  <p:transition spd="med" advTm="20000">
    <p:comb dir="vert"/>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strVal val="#ppt_w*0.70"/>
                                          </p:val>
                                        </p:tav>
                                        <p:tav tm="100000">
                                          <p:val>
                                            <p:strVal val="#ppt_w"/>
                                          </p:val>
                                        </p:tav>
                                      </p:tavLst>
                                    </p:anim>
                                    <p:anim calcmode="lin" valueType="num">
                                      <p:cBhvr>
                                        <p:cTn id="8" dur="1000" fill="hold"/>
                                        <p:tgtEl>
                                          <p:spTgt spid="46082"/>
                                        </p:tgtEl>
                                        <p:attrNameLst>
                                          <p:attrName>ppt_h</p:attrName>
                                        </p:attrNameLst>
                                      </p:cBhvr>
                                      <p:tavLst>
                                        <p:tav tm="0">
                                          <p:val>
                                            <p:strVal val="#ppt_h"/>
                                          </p:val>
                                        </p:tav>
                                        <p:tav tm="100000">
                                          <p:val>
                                            <p:strVal val="#ppt_h"/>
                                          </p:val>
                                        </p:tav>
                                      </p:tavLst>
                                    </p:anim>
                                    <p:animEffect transition="in" filter="fade">
                                      <p:cBhvr>
                                        <p:cTn id="9" dur="1000"/>
                                        <p:tgtEl>
                                          <p:spTgt spid="46082"/>
                                        </p:tgtEl>
                                      </p:cBhvr>
                                    </p:animEffect>
                                  </p:childTnLst>
                                </p:cTn>
                              </p:par>
                            </p:childTnLst>
                          </p:cTn>
                        </p:par>
                        <p:par>
                          <p:cTn id="10" fill="hold">
                            <p:stCondLst>
                              <p:cond delay="1000"/>
                            </p:stCondLst>
                            <p:childTnLst>
                              <p:par>
                                <p:cTn id="11" presetID="18" presetClass="entr" presetSubtype="6" fill="hold" nodeType="after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Effect transition="in" filter="strips(downRight)">
                                      <p:cBhvr>
                                        <p:cTn id="13" dur="3000"/>
                                        <p:tgtEl>
                                          <p:spTgt spid="46083">
                                            <p:txEl>
                                              <p:pRg st="0" end="0"/>
                                            </p:txEl>
                                          </p:spTgt>
                                        </p:tgtEl>
                                      </p:cBhvr>
                                    </p:animEffect>
                                  </p:childTnLst>
                                </p:cTn>
                              </p:par>
                            </p:childTnLst>
                          </p:cTn>
                        </p:par>
                        <p:par>
                          <p:cTn id="14" fill="hold">
                            <p:stCondLst>
                              <p:cond delay="4000"/>
                            </p:stCondLst>
                            <p:childTnLst>
                              <p:par>
                                <p:cTn id="15" presetID="18" presetClass="entr" presetSubtype="6" fill="hold" nodeType="after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strips(downRight)">
                                      <p:cBhvr>
                                        <p:cTn id="17" dur="3000"/>
                                        <p:tgtEl>
                                          <p:spTgt spid="46083">
                                            <p:txEl>
                                              <p:pRg st="1" end="1"/>
                                            </p:txEl>
                                          </p:spTgt>
                                        </p:tgtEl>
                                      </p:cBhvr>
                                    </p:animEffect>
                                  </p:childTnLst>
                                </p:cTn>
                              </p:par>
                            </p:childTnLst>
                          </p:cTn>
                        </p:par>
                        <p:par>
                          <p:cTn id="18" fill="hold">
                            <p:stCondLst>
                              <p:cond delay="7000"/>
                            </p:stCondLst>
                            <p:childTnLst>
                              <p:par>
                                <p:cTn id="19" presetID="18" presetClass="entr" presetSubtype="6" fill="hold" nodeType="after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Effect transition="in" filter="strips(downRight)">
                                      <p:cBhvr>
                                        <p:cTn id="21" dur="3000"/>
                                        <p:tgtEl>
                                          <p:spTgt spid="46083">
                                            <p:txEl>
                                              <p:pRg st="2" end="2"/>
                                            </p:txEl>
                                          </p:spTgt>
                                        </p:tgtEl>
                                      </p:cBhvr>
                                    </p:animEffect>
                                  </p:childTnLst>
                                </p:cTn>
                              </p:par>
                            </p:childTnLst>
                          </p:cTn>
                        </p:par>
                        <p:par>
                          <p:cTn id="22" fill="hold">
                            <p:stCondLst>
                              <p:cond delay="10000"/>
                            </p:stCondLst>
                            <p:childTnLst>
                              <p:par>
                                <p:cTn id="23" presetID="18" presetClass="entr" presetSubtype="6" fill="hold" nodeType="after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Effect transition="in" filter="strips(downRight)">
                                      <p:cBhvr>
                                        <p:cTn id="25" dur="3000"/>
                                        <p:tgtEl>
                                          <p:spTgt spid="46083">
                                            <p:txEl>
                                              <p:pRg st="3" end="3"/>
                                            </p:txEl>
                                          </p:spTgt>
                                        </p:tgtEl>
                                      </p:cBhvr>
                                    </p:animEffect>
                                  </p:childTnLst>
                                </p:cTn>
                              </p:par>
                            </p:childTnLst>
                          </p:cTn>
                        </p:par>
                        <p:par>
                          <p:cTn id="26" fill="hold">
                            <p:stCondLst>
                              <p:cond delay="13000"/>
                            </p:stCondLst>
                            <p:childTnLst>
                              <p:par>
                                <p:cTn id="27" presetID="18" presetClass="entr" presetSubtype="6" fill="hold" nodeType="afterEffect">
                                  <p:stCondLst>
                                    <p:cond delay="0"/>
                                  </p:stCondLst>
                                  <p:childTnLst>
                                    <p:set>
                                      <p:cBhvr>
                                        <p:cTn id="28" dur="1" fill="hold">
                                          <p:stCondLst>
                                            <p:cond delay="0"/>
                                          </p:stCondLst>
                                        </p:cTn>
                                        <p:tgtEl>
                                          <p:spTgt spid="46083">
                                            <p:txEl>
                                              <p:pRg st="4" end="4"/>
                                            </p:txEl>
                                          </p:spTgt>
                                        </p:tgtEl>
                                        <p:attrNameLst>
                                          <p:attrName>style.visibility</p:attrName>
                                        </p:attrNameLst>
                                      </p:cBhvr>
                                      <p:to>
                                        <p:strVal val="visible"/>
                                      </p:to>
                                    </p:set>
                                    <p:animEffect transition="in" filter="strips(downRight)">
                                      <p:cBhvr>
                                        <p:cTn id="29" dur="30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9296400" y="2133600"/>
            <a:ext cx="5181600" cy="2667000"/>
          </a:xfrm>
        </p:spPr>
        <p:txBody>
          <a:bodyPr/>
          <a:lstStyle/>
          <a:p>
            <a:pPr algn="just">
              <a:defRPr/>
            </a:pP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endParaRPr lang="en-US" sz="2800" b="1" dirty="0" smtClean="0">
              <a:solidFill>
                <a:srgbClr val="FFFE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pPr>
              <a:defRPr/>
            </a:pPr>
            <a:fld id="{CE9BD84F-ECB2-47FC-8579-922A8F5C49E0}" type="slidenum">
              <a:rPr lang="en-US" smtClean="0">
                <a:solidFill>
                  <a:srgbClr val="800080"/>
                </a:solidFill>
              </a:rPr>
              <a:pPr>
                <a:defRPr/>
              </a:pPr>
              <a:t>20</a:t>
            </a:fld>
            <a:endParaRPr lang="en-US" dirty="0">
              <a:solidFill>
                <a:srgbClr val="800080"/>
              </a:solidFill>
            </a:endParaRPr>
          </a:p>
        </p:txBody>
      </p:sp>
      <p:sp>
        <p:nvSpPr>
          <p:cNvPr id="15" name="Rectangle 22"/>
          <p:cNvSpPr>
            <a:spLocks noChangeArrowheads="1"/>
          </p:cNvSpPr>
          <p:nvPr/>
        </p:nvSpPr>
        <p:spPr bwMode="auto">
          <a:xfrm>
            <a:off x="5791200" y="5791200"/>
            <a:ext cx="2653290" cy="369332"/>
          </a:xfrm>
          <a:prstGeom prst="rect">
            <a:avLst/>
          </a:prstGeom>
          <a:noFill/>
          <a:ln w="9525">
            <a:noFill/>
            <a:miter lim="800000"/>
            <a:headEnd/>
            <a:tailEnd/>
          </a:ln>
          <a:effectLst/>
        </p:spPr>
        <p:txBody>
          <a:bodyPr wrap="none">
            <a:spAutoFit/>
          </a:bodyPr>
          <a:lstStyle/>
          <a:p>
            <a:pPr>
              <a:defRPr/>
            </a:pPr>
            <a:r>
              <a:rPr lang="en-US" sz="1200" b="1" dirty="0">
                <a:solidFill>
                  <a:srgbClr val="FFFF99"/>
                </a:solidFill>
                <a:effectLst>
                  <a:outerShdw blurRad="38100" dist="38100" dir="2700000" algn="tl">
                    <a:srgbClr val="000000"/>
                  </a:outerShdw>
                </a:effectLst>
                <a:latin typeface="Papyrus" pitchFamily="66" charset="0"/>
              </a:rPr>
              <a:t>God’s </a:t>
            </a:r>
            <a:r>
              <a:rPr lang="en-US" sz="1200" b="1" dirty="0">
                <a:solidFill>
                  <a:srgbClr val="990099"/>
                </a:solidFill>
                <a:effectLst>
                  <a:outerShdw blurRad="38100" dist="38100" dir="2700000" algn="tl">
                    <a:srgbClr val="000000"/>
                  </a:outerShdw>
                </a:effectLst>
                <a:latin typeface="Papyrus" pitchFamily="66" charset="0"/>
              </a:rPr>
              <a:t>Outreach Ministry Int. </a:t>
            </a:r>
            <a:r>
              <a:rPr lang="en-US" sz="1000" b="1" dirty="0">
                <a:solidFill>
                  <a:srgbClr val="990099"/>
                </a:solidFill>
                <a:effectLst>
                  <a:outerShdw blurRad="38100" dist="38100" dir="2700000" algn="tl">
                    <a:srgbClr val="000000"/>
                  </a:outerShdw>
                </a:effectLst>
                <a:latin typeface="Papyrus" pitchFamily="66" charset="0"/>
              </a:rPr>
              <a:t>Inc</a:t>
            </a:r>
            <a:r>
              <a:rPr lang="en-US" sz="1000" b="1" dirty="0">
                <a:solidFill>
                  <a:srgbClr val="990099"/>
                </a:solidFill>
                <a:effectLst>
                  <a:outerShdw blurRad="38100" dist="38100" dir="2700000" algn="tl">
                    <a:srgbClr val="000000"/>
                  </a:outerShdw>
                </a:effectLst>
              </a:rPr>
              <a:t>.</a:t>
            </a:r>
            <a:r>
              <a:rPr lang="en-US" b="1" dirty="0">
                <a:solidFill>
                  <a:srgbClr val="990099"/>
                </a:solidFill>
                <a:effectLst>
                  <a:outerShdw blurRad="38100" dist="38100" dir="2700000" algn="tl">
                    <a:srgbClr val="000000"/>
                  </a:outerShdw>
                </a:effectLst>
              </a:rPr>
              <a:t>  </a:t>
            </a:r>
            <a:r>
              <a:rPr lang="en-US" sz="1000" b="1" dirty="0">
                <a:solidFill>
                  <a:srgbClr val="990099"/>
                </a:solidFill>
                <a:effectLst>
                  <a:outerShdw blurRad="38100" dist="38100" dir="2700000" algn="tl">
                    <a:srgbClr val="000000"/>
                  </a:outerShdw>
                </a:effectLst>
              </a:rPr>
              <a:t>©</a:t>
            </a:r>
          </a:p>
        </p:txBody>
      </p:sp>
      <p:sp>
        <p:nvSpPr>
          <p:cNvPr id="9" name="Text Box 5"/>
          <p:cNvSpPr txBox="1">
            <a:spLocks noChangeArrowheads="1"/>
          </p:cNvSpPr>
          <p:nvPr/>
        </p:nvSpPr>
        <p:spPr bwMode="auto">
          <a:xfrm>
            <a:off x="0" y="5534025"/>
            <a:ext cx="9144000" cy="1323975"/>
          </a:xfrm>
          <a:prstGeom prst="rect">
            <a:avLst/>
          </a:prstGeom>
          <a:noFill/>
          <a:ln w="9525">
            <a:noFill/>
            <a:miter lim="800000"/>
            <a:headEnd/>
            <a:tailEnd/>
          </a:ln>
        </p:spPr>
        <p:txBody>
          <a:bodyPr>
            <a:spAutoFit/>
          </a:bodyPr>
          <a:lstStyle/>
          <a:p>
            <a:pPr algn="ctr">
              <a:spcBef>
                <a:spcPct val="50000"/>
              </a:spcBef>
              <a:defRPr/>
            </a:pPr>
            <a:r>
              <a:rPr lang="nl-NL" sz="4000" b="1" dirty="0">
                <a:solidFill>
                  <a:srgbClr val="FFFFC1"/>
                </a:solidFill>
                <a:latin typeface="Australian Sunrise" pitchFamily="2" charset="0"/>
              </a:rPr>
              <a:t>Symbolic for cleaning yourself into the “</a:t>
            </a:r>
            <a:r>
              <a:rPr lang="nl-NL" sz="4000" b="1" dirty="0">
                <a:solidFill>
                  <a:srgbClr val="00FF00"/>
                </a:solidFill>
                <a:latin typeface="Australian Sunrise" pitchFamily="2" charset="0"/>
              </a:rPr>
              <a:t>Word</a:t>
            </a:r>
            <a:r>
              <a:rPr lang="nl-NL" sz="4000" b="1" dirty="0">
                <a:solidFill>
                  <a:srgbClr val="FFFFC1"/>
                </a:solidFill>
                <a:latin typeface="Australian Sunrise" pitchFamily="2" charset="0"/>
              </a:rPr>
              <a:t>” of G-D!</a:t>
            </a:r>
          </a:p>
        </p:txBody>
      </p:sp>
    </p:spTree>
  </p:cSld>
  <p:clrMapOvr>
    <a:masterClrMapping/>
  </p:clrMapOvr>
  <p:transition spd="med"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CCC00"/>
            </a:gs>
            <a:gs pos="100000">
              <a:srgbClr val="800080"/>
            </a:gs>
          </a:gsLst>
          <a:lin ang="5400000" scaled="1"/>
        </a:grad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9296400" y="2133600"/>
            <a:ext cx="5181600" cy="2667000"/>
          </a:xfrm>
        </p:spPr>
        <p:txBody>
          <a:bodyPr/>
          <a:lstStyle/>
          <a:p>
            <a:pPr algn="just">
              <a:defRPr/>
            </a:pP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r>
              <a:rPr lang="en-US" sz="2800" dirty="0" smtClean="0">
                <a:solidFill>
                  <a:srgbClr val="FFFE00"/>
                </a:solidFill>
                <a:latin typeface="Matura MT Script Capitals" pitchFamily="66" charset="0"/>
              </a:rPr>
              <a:t/>
            </a:r>
            <a:br>
              <a:rPr lang="en-US" sz="2800" dirty="0" smtClean="0">
                <a:solidFill>
                  <a:srgbClr val="FFFE00"/>
                </a:solidFill>
                <a:latin typeface="Matura MT Script Capitals" pitchFamily="66" charset="0"/>
              </a:rPr>
            </a:br>
            <a:endParaRPr lang="en-US" sz="2800" b="1" dirty="0" smtClean="0">
              <a:solidFill>
                <a:srgbClr val="FFFE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pPr>
              <a:defRPr/>
            </a:pPr>
            <a:fld id="{CE9BD84F-ECB2-47FC-8579-922A8F5C49E0}" type="slidenum">
              <a:rPr lang="en-US" smtClean="0">
                <a:solidFill>
                  <a:srgbClr val="800080"/>
                </a:solidFill>
              </a:rPr>
              <a:pPr>
                <a:defRPr/>
              </a:pPr>
              <a:t>21</a:t>
            </a:fld>
            <a:endParaRPr lang="en-US" dirty="0">
              <a:solidFill>
                <a:srgbClr val="800080"/>
              </a:solidFill>
            </a:endParaRPr>
          </a:p>
        </p:txBody>
      </p:sp>
      <p:pic>
        <p:nvPicPr>
          <p:cNvPr id="7" name="Picture 6" descr="HolyOfHolies-BeforeCross-Performance-5.jpg"/>
          <p:cNvPicPr>
            <a:picLocks noChangeAspect="1"/>
          </p:cNvPicPr>
          <p:nvPr/>
        </p:nvPicPr>
        <p:blipFill>
          <a:blip r:embed="rId2" cstate="print"/>
          <a:stretch>
            <a:fillRect/>
          </a:stretch>
        </p:blipFill>
        <p:spPr>
          <a:xfrm>
            <a:off x="4495800" y="533400"/>
            <a:ext cx="4310303" cy="5181600"/>
          </a:xfrm>
          <a:prstGeom prst="rect">
            <a:avLst/>
          </a:prstGeom>
        </p:spPr>
      </p:pic>
      <p:sp>
        <p:nvSpPr>
          <p:cNvPr id="8" name="Tekstvak 6"/>
          <p:cNvSpPr txBox="1">
            <a:spLocks noChangeArrowheads="1"/>
          </p:cNvSpPr>
          <p:nvPr/>
        </p:nvSpPr>
        <p:spPr bwMode="auto">
          <a:xfrm>
            <a:off x="0" y="381001"/>
            <a:ext cx="4495800" cy="5632311"/>
          </a:xfrm>
          <a:prstGeom prst="rect">
            <a:avLst/>
          </a:prstGeom>
          <a:noFill/>
          <a:ln w="9525">
            <a:noFill/>
            <a:miter lim="800000"/>
            <a:headEnd/>
            <a:tailEnd/>
          </a:ln>
        </p:spPr>
        <p:txBody>
          <a:bodyPr wrap="square">
            <a:spAutoFit/>
          </a:bodyPr>
          <a:lstStyle/>
          <a:p>
            <a:pPr algn="just">
              <a:defRPr/>
            </a:pPr>
            <a:r>
              <a:rPr lang="en-US" sz="2400" dirty="0">
                <a:solidFill>
                  <a:srgbClr val="FFFFC1"/>
                </a:solidFill>
                <a:latin typeface="Australian Sunrise" pitchFamily="2" charset="0"/>
              </a:rPr>
              <a:t>Each aspect of the crucifixion is a scene from the past; a type from the OT Law being acted out and fulfilled by </a:t>
            </a:r>
            <a:r>
              <a:rPr lang="en-US" sz="2400" dirty="0">
                <a:solidFill>
                  <a:srgbClr val="FF0000"/>
                </a:solidFill>
                <a:latin typeface="Australian Sunrise" pitchFamily="2" charset="0"/>
              </a:rPr>
              <a:t>Yeshua Messiah Himself</a:t>
            </a:r>
            <a:r>
              <a:rPr lang="en-US" sz="2400" dirty="0">
                <a:solidFill>
                  <a:srgbClr val="FFFFC1"/>
                </a:solidFill>
                <a:latin typeface="Australian Sunrise" pitchFamily="2" charset="0"/>
              </a:rPr>
              <a:t>! We would look in vain in the New Testament </a:t>
            </a:r>
            <a:r>
              <a:rPr lang="en-US" sz="2400" i="1" dirty="0">
                <a:solidFill>
                  <a:srgbClr val="00FF00"/>
                </a:solidFill>
                <a:latin typeface="Australian Sunrise" pitchFamily="2" charset="0"/>
              </a:rPr>
              <a:t>Scriptures</a:t>
            </a:r>
            <a:r>
              <a:rPr lang="en-US" sz="2400" dirty="0">
                <a:solidFill>
                  <a:schemeClr val="tx2">
                    <a:lumMod val="90000"/>
                  </a:schemeClr>
                </a:solidFill>
                <a:latin typeface="Australian Sunrise" pitchFamily="2" charset="0"/>
              </a:rPr>
              <a:t> </a:t>
            </a:r>
            <a:r>
              <a:rPr lang="en-US" sz="2400" dirty="0">
                <a:solidFill>
                  <a:srgbClr val="FFFFC1"/>
                </a:solidFill>
                <a:latin typeface="Australian Sunrise" pitchFamily="2" charset="0"/>
              </a:rPr>
              <a:t>for a fulfillment by the </a:t>
            </a:r>
            <a:r>
              <a:rPr lang="en-US" sz="2400" dirty="0" smtClean="0">
                <a:solidFill>
                  <a:srgbClr val="FFFFC1"/>
                </a:solidFill>
                <a:latin typeface="Australian Sunrise" pitchFamily="2" charset="0"/>
              </a:rPr>
              <a:t>Church, </a:t>
            </a:r>
            <a:r>
              <a:rPr lang="en-US" sz="2400" dirty="0">
                <a:solidFill>
                  <a:srgbClr val="FFFFC1"/>
                </a:solidFill>
                <a:latin typeface="Australian Sunrise" pitchFamily="2" charset="0"/>
              </a:rPr>
              <a:t>because the Church owes no </a:t>
            </a:r>
            <a:r>
              <a:rPr lang="en-US" sz="2400" u="sng" dirty="0">
                <a:solidFill>
                  <a:srgbClr val="C00000"/>
                </a:solidFill>
                <a:latin typeface="Australian Sunrise" pitchFamily="2" charset="0"/>
              </a:rPr>
              <a:t>atonement</a:t>
            </a:r>
            <a:r>
              <a:rPr lang="en-US" sz="2400" dirty="0">
                <a:solidFill>
                  <a:srgbClr val="FFFFC1"/>
                </a:solidFill>
                <a:latin typeface="Australian Sunrise" pitchFamily="2" charset="0"/>
              </a:rPr>
              <a:t>. "She" is not innocent, but exonerated. Now </a:t>
            </a:r>
            <a:r>
              <a:rPr lang="en-US" sz="2400" dirty="0">
                <a:solidFill>
                  <a:srgbClr val="FF0000"/>
                </a:solidFill>
                <a:latin typeface="Australian Sunrise" pitchFamily="2" charset="0"/>
              </a:rPr>
              <a:t>Yeshua</a:t>
            </a:r>
            <a:r>
              <a:rPr lang="en-US" sz="2400" dirty="0">
                <a:solidFill>
                  <a:schemeClr val="tx2">
                    <a:lumMod val="90000"/>
                  </a:schemeClr>
                </a:solidFill>
                <a:latin typeface="Australian Sunrise" pitchFamily="2" charset="0"/>
              </a:rPr>
              <a:t> </a:t>
            </a:r>
            <a:r>
              <a:rPr lang="en-US" sz="2400" dirty="0">
                <a:solidFill>
                  <a:srgbClr val="FFFFC1"/>
                </a:solidFill>
                <a:latin typeface="Australian Sunrise" pitchFamily="2" charset="0"/>
              </a:rPr>
              <a:t>has paid all our </a:t>
            </a:r>
            <a:r>
              <a:rPr lang="en-US" sz="2400" dirty="0">
                <a:solidFill>
                  <a:schemeClr val="tx1">
                    <a:lumMod val="50000"/>
                  </a:schemeClr>
                </a:solidFill>
                <a:latin typeface="Australian Sunrise" pitchFamily="2" charset="0"/>
              </a:rPr>
              <a:t>sins</a:t>
            </a:r>
            <a:r>
              <a:rPr lang="en-US" sz="2400" dirty="0">
                <a:solidFill>
                  <a:schemeClr val="tx2">
                    <a:lumMod val="90000"/>
                  </a:schemeClr>
                </a:solidFill>
                <a:latin typeface="Australian Sunrise" pitchFamily="2" charset="0"/>
              </a:rPr>
              <a:t>! </a:t>
            </a:r>
            <a:r>
              <a:rPr lang="en-US" sz="2400" dirty="0">
                <a:solidFill>
                  <a:srgbClr val="FF0000"/>
                </a:solidFill>
                <a:latin typeface="Australian Sunrise" pitchFamily="2" charset="0"/>
              </a:rPr>
              <a:t>Yeshua Messiah</a:t>
            </a:r>
            <a:r>
              <a:rPr lang="en-US" sz="2400" dirty="0">
                <a:solidFill>
                  <a:schemeClr val="tx2">
                    <a:lumMod val="90000"/>
                  </a:schemeClr>
                </a:solidFill>
                <a:latin typeface="Australian Sunrise" pitchFamily="2" charset="0"/>
              </a:rPr>
              <a:t> </a:t>
            </a:r>
            <a:r>
              <a:rPr lang="en-US" sz="2400" dirty="0">
                <a:solidFill>
                  <a:srgbClr val="FFFFC1"/>
                </a:solidFill>
                <a:latin typeface="Australian Sunrise" pitchFamily="2" charset="0"/>
              </a:rPr>
              <a:t>is our High Priest as declared in:</a:t>
            </a:r>
            <a:r>
              <a:rPr lang="en-US" sz="2400" i="1" dirty="0">
                <a:solidFill>
                  <a:srgbClr val="00FF00"/>
                </a:solidFill>
                <a:latin typeface="Australian Sunrise" pitchFamily="2" charset="0"/>
              </a:rPr>
              <a:t>(Hebrews 4:14-16</a:t>
            </a:r>
            <a:r>
              <a:rPr lang="en-US" sz="2400" i="1" dirty="0" smtClean="0">
                <a:solidFill>
                  <a:srgbClr val="00FF00"/>
                </a:solidFill>
                <a:latin typeface="Australian Sunrise" pitchFamily="2" charset="0"/>
              </a:rPr>
              <a:t>)</a:t>
            </a:r>
            <a:endParaRPr lang="nl-BE" sz="2400" dirty="0">
              <a:solidFill>
                <a:schemeClr val="tx2">
                  <a:lumMod val="90000"/>
                </a:schemeClr>
              </a:solidFill>
              <a:latin typeface="Australian Sunrise" pitchFamily="2" charset="0"/>
            </a:endParaRPr>
          </a:p>
        </p:txBody>
      </p:sp>
    </p:spTree>
  </p:cSld>
  <p:clrMapOvr>
    <a:masterClrMapping/>
  </p:clrMapOvr>
  <p:transition spd="med" advTm="20000">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22</a:t>
            </a:fld>
            <a:endParaRPr lang="en-US" dirty="0">
              <a:solidFill>
                <a:srgbClr val="800080"/>
              </a:solidFill>
            </a:endParaRPr>
          </a:p>
        </p:txBody>
      </p:sp>
      <p:pic>
        <p:nvPicPr>
          <p:cNvPr id="13" name="Picture 12" descr="HolyOfHolies-BeforeCross-Performance-19.jpg"/>
          <p:cNvPicPr>
            <a:picLocks noChangeAspect="1"/>
          </p:cNvPicPr>
          <p:nvPr/>
        </p:nvPicPr>
        <p:blipFill>
          <a:blip r:embed="rId3" cstate="print"/>
          <a:stretch>
            <a:fillRect/>
          </a:stretch>
        </p:blipFill>
        <p:spPr>
          <a:xfrm>
            <a:off x="750032" y="1068691"/>
            <a:ext cx="6717568" cy="4722509"/>
          </a:xfrm>
          <a:prstGeom prst="rect">
            <a:avLst/>
          </a:prstGeom>
        </p:spPr>
      </p:pic>
      <p:sp>
        <p:nvSpPr>
          <p:cNvPr id="14" name="Tekstvak 6"/>
          <p:cNvSpPr txBox="1">
            <a:spLocks noChangeArrowheads="1"/>
          </p:cNvSpPr>
          <p:nvPr/>
        </p:nvSpPr>
        <p:spPr bwMode="auto">
          <a:xfrm>
            <a:off x="1" y="0"/>
            <a:ext cx="8928100" cy="3046988"/>
          </a:xfrm>
          <a:prstGeom prst="rect">
            <a:avLst/>
          </a:prstGeom>
          <a:noFill/>
          <a:ln w="9525">
            <a:noFill/>
            <a:miter lim="800000"/>
            <a:headEnd/>
            <a:tailEnd/>
          </a:ln>
        </p:spPr>
        <p:txBody>
          <a:bodyPr wrap="square">
            <a:spAutoFit/>
          </a:bodyPr>
          <a:lstStyle/>
          <a:p>
            <a:pPr algn="just">
              <a:defRPr/>
            </a:pPr>
            <a:r>
              <a:rPr lang="en-US" sz="2400" dirty="0">
                <a:solidFill>
                  <a:srgbClr val="FFFFC1"/>
                </a:solidFill>
                <a:latin typeface="Australian Sunrise" pitchFamily="2" charset="0"/>
              </a:rPr>
              <a:t>For His Divine rule in the hearts of those who acknowledge Him as Sovereign Lord! </a:t>
            </a:r>
            <a:r>
              <a:rPr lang="en-US" sz="2400" dirty="0">
                <a:solidFill>
                  <a:srgbClr val="FF0000"/>
                </a:solidFill>
                <a:latin typeface="Australian Sunrise" pitchFamily="2" charset="0"/>
              </a:rPr>
              <a:t>Yeshua</a:t>
            </a:r>
            <a:r>
              <a:rPr lang="en-US" sz="2400" dirty="0">
                <a:solidFill>
                  <a:schemeClr val="tx2">
                    <a:lumMod val="90000"/>
                  </a:schemeClr>
                </a:solidFill>
                <a:latin typeface="Australian Sunrise" pitchFamily="2" charset="0"/>
              </a:rPr>
              <a:t> </a:t>
            </a:r>
            <a:r>
              <a:rPr lang="en-US" sz="2400" dirty="0">
                <a:solidFill>
                  <a:srgbClr val="FFFFC1"/>
                </a:solidFill>
                <a:latin typeface="Australian Sunrise" pitchFamily="2" charset="0"/>
              </a:rPr>
              <a:t>had to beaten to get mercy for us! </a:t>
            </a:r>
            <a:r>
              <a:rPr lang="en-US" sz="2400" i="1" dirty="0">
                <a:solidFill>
                  <a:srgbClr val="00FF00"/>
                </a:solidFill>
                <a:latin typeface="Australian Sunrise" pitchFamily="2" charset="0"/>
              </a:rPr>
              <a:t>(Hebrews 5: 8-10; 9: 3-8) </a:t>
            </a:r>
            <a:r>
              <a:rPr lang="en-US" sz="2400" dirty="0">
                <a:solidFill>
                  <a:srgbClr val="FFFFC1"/>
                </a:solidFill>
                <a:latin typeface="Australian Sunrise" pitchFamily="2" charset="0"/>
              </a:rPr>
              <a:t>Receiving by grace His Glory and being in His Divine presence!</a:t>
            </a:r>
          </a:p>
          <a:p>
            <a:pPr algn="just">
              <a:defRPr/>
            </a:pPr>
            <a:endParaRPr lang="en-US" sz="2400" i="1" dirty="0">
              <a:solidFill>
                <a:srgbClr val="00FF00"/>
              </a:solidFill>
              <a:latin typeface="Australian Sunrise" pitchFamily="2" charset="0"/>
            </a:endParaRPr>
          </a:p>
          <a:p>
            <a:pPr algn="ctr">
              <a:defRPr/>
            </a:pPr>
            <a:endParaRPr lang="en-US" sz="2400" b="1" u="sng" dirty="0">
              <a:solidFill>
                <a:schemeClr val="tx2">
                  <a:lumMod val="90000"/>
                </a:schemeClr>
              </a:solidFill>
              <a:latin typeface="Australian Sunrise" pitchFamily="2" charset="0"/>
            </a:endParaRPr>
          </a:p>
          <a:p>
            <a:pPr algn="ctr">
              <a:defRPr/>
            </a:pPr>
            <a:endParaRPr lang="en-US" sz="2400" b="1" u="sng" dirty="0">
              <a:solidFill>
                <a:schemeClr val="tx2">
                  <a:lumMod val="90000"/>
                </a:schemeClr>
              </a:solidFill>
              <a:latin typeface="Australian Sunrise" pitchFamily="2" charset="0"/>
            </a:endParaRPr>
          </a:p>
          <a:p>
            <a:pPr algn="ctr">
              <a:defRPr/>
            </a:pPr>
            <a:endParaRPr lang="nl-BE" sz="2400" dirty="0">
              <a:solidFill>
                <a:schemeClr val="tx2">
                  <a:lumMod val="90000"/>
                </a:schemeClr>
              </a:solidFill>
              <a:latin typeface="Australian Sunrise" pitchFamily="2" charset="0"/>
            </a:endParaRPr>
          </a:p>
        </p:txBody>
      </p:sp>
    </p:spTree>
  </p:cSld>
  <p:clrMapOvr>
    <a:masterClrMapping/>
  </p:clrMapOvr>
  <p:transition spd="med" advTm="20000">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23</a:t>
            </a:fld>
            <a:endParaRPr lang="en-US" dirty="0">
              <a:solidFill>
                <a:srgbClr val="800080"/>
              </a:solidFill>
            </a:endParaRPr>
          </a:p>
        </p:txBody>
      </p:sp>
      <p:pic>
        <p:nvPicPr>
          <p:cNvPr id="8" name="Picture 7" descr="HolyOfHolies-BeforeCross-Performance-18.jpg"/>
          <p:cNvPicPr>
            <a:picLocks noChangeAspect="1"/>
          </p:cNvPicPr>
          <p:nvPr/>
        </p:nvPicPr>
        <p:blipFill>
          <a:blip r:embed="rId3" cstate="print"/>
          <a:stretch>
            <a:fillRect/>
          </a:stretch>
        </p:blipFill>
        <p:spPr>
          <a:xfrm>
            <a:off x="381000" y="685800"/>
            <a:ext cx="4343400" cy="5652624"/>
          </a:xfrm>
          <a:prstGeom prst="rect">
            <a:avLst/>
          </a:prstGeom>
        </p:spPr>
      </p:pic>
      <p:sp>
        <p:nvSpPr>
          <p:cNvPr id="14" name="Tekstvak 6"/>
          <p:cNvSpPr txBox="1">
            <a:spLocks noChangeArrowheads="1"/>
          </p:cNvSpPr>
          <p:nvPr/>
        </p:nvSpPr>
        <p:spPr bwMode="auto">
          <a:xfrm>
            <a:off x="1" y="0"/>
            <a:ext cx="8928100" cy="2677656"/>
          </a:xfrm>
          <a:prstGeom prst="rect">
            <a:avLst/>
          </a:prstGeom>
          <a:noFill/>
          <a:ln w="9525">
            <a:noFill/>
            <a:miter lim="800000"/>
            <a:headEnd/>
            <a:tailEnd/>
          </a:ln>
        </p:spPr>
        <p:txBody>
          <a:bodyPr wrap="square">
            <a:spAutoFit/>
          </a:bodyPr>
          <a:lstStyle/>
          <a:p>
            <a:pPr algn="ctr">
              <a:defRPr/>
            </a:pPr>
            <a:r>
              <a:rPr lang="en-US" sz="3600" dirty="0" smtClean="0">
                <a:solidFill>
                  <a:srgbClr val="FFFFC1"/>
                </a:solidFill>
                <a:latin typeface="Australian Sunrise" pitchFamily="2" charset="0"/>
              </a:rPr>
              <a:t>Coming in humility before His cross entering in </a:t>
            </a:r>
            <a:r>
              <a:rPr lang="en-US" sz="3600" dirty="0">
                <a:solidFill>
                  <a:srgbClr val="FFFFC1"/>
                </a:solidFill>
                <a:latin typeface="Australian Sunrise" pitchFamily="2" charset="0"/>
              </a:rPr>
              <a:t>His Divine presence!</a:t>
            </a:r>
          </a:p>
          <a:p>
            <a:pPr algn="just">
              <a:defRPr/>
            </a:pPr>
            <a:endParaRPr lang="en-US" sz="2400" i="1" dirty="0">
              <a:solidFill>
                <a:srgbClr val="00FF00"/>
              </a:solidFill>
              <a:latin typeface="Australian Sunrise" pitchFamily="2" charset="0"/>
            </a:endParaRPr>
          </a:p>
          <a:p>
            <a:pPr algn="ctr">
              <a:defRPr/>
            </a:pPr>
            <a:endParaRPr lang="en-US" sz="2400" b="1" u="sng" dirty="0">
              <a:solidFill>
                <a:schemeClr val="tx2">
                  <a:lumMod val="90000"/>
                </a:schemeClr>
              </a:solidFill>
              <a:latin typeface="Australian Sunrise" pitchFamily="2" charset="0"/>
            </a:endParaRPr>
          </a:p>
          <a:p>
            <a:pPr algn="ctr">
              <a:defRPr/>
            </a:pPr>
            <a:endParaRPr lang="en-US" sz="2400" b="1" u="sng" dirty="0">
              <a:solidFill>
                <a:schemeClr val="tx2">
                  <a:lumMod val="90000"/>
                </a:schemeClr>
              </a:solidFill>
              <a:latin typeface="Australian Sunrise" pitchFamily="2" charset="0"/>
            </a:endParaRPr>
          </a:p>
          <a:p>
            <a:pPr algn="ctr">
              <a:defRPr/>
            </a:pPr>
            <a:endParaRPr lang="nl-BE" sz="2400" dirty="0">
              <a:solidFill>
                <a:schemeClr val="tx2">
                  <a:lumMod val="90000"/>
                </a:schemeClr>
              </a:solidFill>
              <a:latin typeface="Australian Sunrise" pitchFamily="2" charset="0"/>
            </a:endParaRPr>
          </a:p>
        </p:txBody>
      </p:sp>
    </p:spTree>
  </p:cSld>
  <p:clrMapOvr>
    <a:masterClrMapping/>
  </p:clrMapOvr>
  <p:transition spd="med" advTm="20000">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24</a:t>
            </a:fld>
            <a:endParaRPr lang="en-US" dirty="0">
              <a:solidFill>
                <a:srgbClr val="800080"/>
              </a:solidFill>
            </a:endParaRPr>
          </a:p>
        </p:txBody>
      </p:sp>
      <p:sp>
        <p:nvSpPr>
          <p:cNvPr id="14" name="Tekstvak 6"/>
          <p:cNvSpPr txBox="1">
            <a:spLocks noChangeArrowheads="1"/>
          </p:cNvSpPr>
          <p:nvPr/>
        </p:nvSpPr>
        <p:spPr bwMode="auto">
          <a:xfrm>
            <a:off x="1" y="0"/>
            <a:ext cx="8928100" cy="2123658"/>
          </a:xfrm>
          <a:prstGeom prst="rect">
            <a:avLst/>
          </a:prstGeom>
          <a:noFill/>
          <a:ln w="9525">
            <a:noFill/>
            <a:miter lim="800000"/>
            <a:headEnd/>
            <a:tailEnd/>
          </a:ln>
        </p:spPr>
        <p:txBody>
          <a:bodyPr wrap="square">
            <a:spAutoFit/>
          </a:bodyPr>
          <a:lstStyle/>
          <a:p>
            <a:pPr algn="ctr">
              <a:defRPr/>
            </a:pPr>
            <a:r>
              <a:rPr lang="en-US" sz="3600" dirty="0" smtClean="0">
                <a:solidFill>
                  <a:srgbClr val="FFFFC1"/>
                </a:solidFill>
                <a:latin typeface="Australian Sunrise" pitchFamily="2" charset="0"/>
              </a:rPr>
              <a:t>Coming in humility!</a:t>
            </a:r>
            <a:endParaRPr lang="en-US" sz="3600" dirty="0">
              <a:solidFill>
                <a:srgbClr val="FFFFC1"/>
              </a:solidFill>
              <a:latin typeface="Australian Sunrise" pitchFamily="2" charset="0"/>
            </a:endParaRPr>
          </a:p>
          <a:p>
            <a:pPr algn="just">
              <a:defRPr/>
            </a:pPr>
            <a:endParaRPr lang="en-US" sz="2400" i="1" dirty="0">
              <a:solidFill>
                <a:srgbClr val="00FF00"/>
              </a:solidFill>
              <a:latin typeface="Australian Sunrise" pitchFamily="2" charset="0"/>
            </a:endParaRPr>
          </a:p>
          <a:p>
            <a:pPr algn="ctr">
              <a:defRPr/>
            </a:pPr>
            <a:endParaRPr lang="en-US" sz="2400" b="1" u="sng" dirty="0">
              <a:solidFill>
                <a:schemeClr val="tx2">
                  <a:lumMod val="90000"/>
                </a:schemeClr>
              </a:solidFill>
              <a:latin typeface="Australian Sunrise" pitchFamily="2" charset="0"/>
            </a:endParaRPr>
          </a:p>
          <a:p>
            <a:pPr algn="ctr">
              <a:defRPr/>
            </a:pPr>
            <a:endParaRPr lang="en-US" sz="2400" b="1" u="sng" dirty="0">
              <a:solidFill>
                <a:schemeClr val="tx2">
                  <a:lumMod val="90000"/>
                </a:schemeClr>
              </a:solidFill>
              <a:latin typeface="Australian Sunrise" pitchFamily="2" charset="0"/>
            </a:endParaRPr>
          </a:p>
          <a:p>
            <a:pPr algn="ctr">
              <a:defRPr/>
            </a:pPr>
            <a:endParaRPr lang="nl-BE" sz="2400" dirty="0">
              <a:solidFill>
                <a:schemeClr val="tx2">
                  <a:lumMod val="90000"/>
                </a:schemeClr>
              </a:solidFill>
              <a:latin typeface="Australian Sunrise" pitchFamily="2" charset="0"/>
            </a:endParaRPr>
          </a:p>
        </p:txBody>
      </p:sp>
      <p:pic>
        <p:nvPicPr>
          <p:cNvPr id="6" name="Picture 5" descr="HolyOfHolies-AltarOfSacrify-Performance-7.jpg"/>
          <p:cNvPicPr>
            <a:picLocks noChangeAspect="1"/>
          </p:cNvPicPr>
          <p:nvPr/>
        </p:nvPicPr>
        <p:blipFill>
          <a:blip r:embed="rId3" cstate="print"/>
          <a:stretch>
            <a:fillRect/>
          </a:stretch>
        </p:blipFill>
        <p:spPr>
          <a:xfrm>
            <a:off x="215348" y="1600200"/>
            <a:ext cx="8471452" cy="3896868"/>
          </a:xfrm>
          <a:prstGeom prst="rect">
            <a:avLst/>
          </a:prstGeom>
        </p:spPr>
      </p:pic>
    </p:spTree>
  </p:cSld>
  <p:clrMapOvr>
    <a:masterClrMapping/>
  </p:clrMapOvr>
  <p:transition spd="med" advTm="20000">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CE9BD84F-ECB2-47FC-8579-922A8F5C49E0}" type="slidenum">
              <a:rPr lang="en-US" smtClean="0">
                <a:solidFill>
                  <a:srgbClr val="C9C400"/>
                </a:solidFill>
              </a:rPr>
              <a:pPr>
                <a:defRPr/>
              </a:pPr>
              <a:t>25</a:t>
            </a:fld>
            <a:endParaRPr lang="en-US" dirty="0">
              <a:solidFill>
                <a:srgbClr val="C9C400"/>
              </a:solidFill>
            </a:endParaRPr>
          </a:p>
        </p:txBody>
      </p:sp>
      <p:sp>
        <p:nvSpPr>
          <p:cNvPr id="5" name="Rectangle 22"/>
          <p:cNvSpPr>
            <a:spLocks noChangeArrowheads="1"/>
          </p:cNvSpPr>
          <p:nvPr/>
        </p:nvSpPr>
        <p:spPr bwMode="auto">
          <a:xfrm>
            <a:off x="3124200" y="5715000"/>
            <a:ext cx="2819400" cy="369332"/>
          </a:xfrm>
          <a:prstGeom prst="rect">
            <a:avLst/>
          </a:prstGeom>
          <a:noFill/>
          <a:ln w="9525">
            <a:noFill/>
            <a:miter lim="800000"/>
            <a:headEnd/>
            <a:tailEnd/>
          </a:ln>
          <a:effectLst/>
        </p:spPr>
        <p:txBody>
          <a:bodyPr wrap="square">
            <a:spAutoFit/>
          </a:bodyPr>
          <a:lstStyle/>
          <a:p>
            <a:pPr>
              <a:defRPr/>
            </a:pPr>
            <a:r>
              <a:rPr lang="en-US" sz="1200" b="1" dirty="0">
                <a:solidFill>
                  <a:srgbClr val="FFFF99"/>
                </a:solidFill>
                <a:effectLst>
                  <a:outerShdw blurRad="38100" dist="38100" dir="2700000" algn="tl">
                    <a:srgbClr val="000000"/>
                  </a:outerShdw>
                </a:effectLst>
                <a:latin typeface="Papyrus" pitchFamily="66" charset="0"/>
              </a:rPr>
              <a:t>God’s </a:t>
            </a:r>
            <a:r>
              <a:rPr lang="en-US" sz="1200" b="1" dirty="0">
                <a:solidFill>
                  <a:srgbClr val="FF00FF"/>
                </a:solidFill>
                <a:effectLst>
                  <a:outerShdw blurRad="38100" dist="38100" dir="2700000" algn="tl">
                    <a:srgbClr val="000000"/>
                  </a:outerShdw>
                </a:effectLst>
                <a:latin typeface="Papyrus" pitchFamily="66" charset="0"/>
              </a:rPr>
              <a:t>Outreach Ministry Int. </a:t>
            </a:r>
            <a:r>
              <a:rPr lang="en-US" sz="1000" b="1" dirty="0">
                <a:solidFill>
                  <a:srgbClr val="FF00FF"/>
                </a:solidFill>
                <a:effectLst>
                  <a:outerShdw blurRad="38100" dist="38100" dir="2700000" algn="tl">
                    <a:srgbClr val="000000"/>
                  </a:outerShdw>
                </a:effectLst>
                <a:latin typeface="Papyrus" pitchFamily="66" charset="0"/>
              </a:rPr>
              <a:t>Inc</a:t>
            </a:r>
            <a:r>
              <a:rPr lang="en-US" sz="1000" b="1" dirty="0">
                <a:solidFill>
                  <a:srgbClr val="FF00FF"/>
                </a:solidFill>
                <a:effectLst>
                  <a:outerShdw blurRad="38100" dist="38100" dir="2700000" algn="tl">
                    <a:srgbClr val="000000"/>
                  </a:outerShdw>
                </a:effectLst>
              </a:rPr>
              <a:t>.</a:t>
            </a:r>
            <a:r>
              <a:rPr lang="en-US" b="1" dirty="0">
                <a:solidFill>
                  <a:srgbClr val="FF00FF"/>
                </a:solidFill>
                <a:effectLst>
                  <a:outerShdw blurRad="38100" dist="38100" dir="2700000" algn="tl">
                    <a:srgbClr val="000000"/>
                  </a:outerShdw>
                </a:effectLst>
              </a:rPr>
              <a:t>  </a:t>
            </a:r>
            <a:r>
              <a:rPr lang="en-US" sz="1000" b="1" dirty="0">
                <a:solidFill>
                  <a:srgbClr val="FF00FF"/>
                </a:solidFill>
                <a:effectLst>
                  <a:outerShdw blurRad="38100" dist="38100" dir="2700000" algn="tl">
                    <a:srgbClr val="000000"/>
                  </a:outerShdw>
                </a:effectLst>
              </a:rPr>
              <a:t>©</a:t>
            </a:r>
          </a:p>
        </p:txBody>
      </p:sp>
      <p:sp>
        <p:nvSpPr>
          <p:cNvPr id="9" name="Content Placeholder 3"/>
          <p:cNvSpPr>
            <a:spLocks noGrp="1"/>
          </p:cNvSpPr>
          <p:nvPr>
            <p:ph sz="quarter" idx="4294967295"/>
          </p:nvPr>
        </p:nvSpPr>
        <p:spPr>
          <a:xfrm>
            <a:off x="0" y="3505200"/>
            <a:ext cx="8839200" cy="2286000"/>
          </a:xfrm>
          <a:prstGeom prst="rect">
            <a:avLst/>
          </a:prstGeom>
        </p:spPr>
        <p:txBody>
          <a:bodyPr>
            <a:normAutofit/>
          </a:bodyPr>
          <a:lstStyle/>
          <a:p>
            <a:pPr algn="just">
              <a:buFont typeface="Wingdings" pitchFamily="2" charset="2"/>
              <a:buChar char="Ø"/>
            </a:pPr>
            <a:r>
              <a:rPr lang="en-US" sz="2800" b="1" dirty="0" smtClean="0">
                <a:solidFill>
                  <a:srgbClr val="FFFF66"/>
                </a:solidFill>
                <a:effectLst>
                  <a:outerShdw blurRad="38100" dist="38100" dir="2700000" algn="tl">
                    <a:srgbClr val="000000"/>
                  </a:outerShdw>
                </a:effectLst>
                <a:latin typeface="Papyrus" pitchFamily="66" charset="0"/>
              </a:rPr>
              <a:t>It was a sign from </a:t>
            </a:r>
            <a:r>
              <a:rPr lang="en-US" sz="2800" b="1" dirty="0" smtClean="0">
                <a:solidFill>
                  <a:schemeClr val="bg1"/>
                </a:solidFill>
                <a:effectLst>
                  <a:outerShdw blurRad="38100" dist="38100" dir="2700000" algn="tl">
                    <a:srgbClr val="000000"/>
                  </a:outerShdw>
                </a:effectLst>
                <a:latin typeface="Papyrus" pitchFamily="66" charset="0"/>
              </a:rPr>
              <a:t>Heaven</a:t>
            </a:r>
            <a:r>
              <a:rPr lang="en-US" sz="2800" b="1" dirty="0" smtClean="0">
                <a:solidFill>
                  <a:srgbClr val="FFFF66"/>
                </a:solidFill>
                <a:effectLst>
                  <a:outerShdw blurRad="38100" dist="38100" dir="2700000" algn="tl">
                    <a:srgbClr val="000000"/>
                  </a:outerShdw>
                </a:effectLst>
                <a:latin typeface="Papyrus" pitchFamily="66" charset="0"/>
              </a:rPr>
              <a:t>, that men &amp; women were chosen by </a:t>
            </a:r>
            <a:r>
              <a:rPr lang="en-US" sz="2800" b="1" dirty="0" smtClean="0">
                <a:solidFill>
                  <a:schemeClr val="bg1"/>
                </a:solidFill>
                <a:effectLst>
                  <a:outerShdw blurRad="38100" dist="38100" dir="2700000" algn="tl">
                    <a:srgbClr val="000000"/>
                  </a:outerShdw>
                </a:effectLst>
                <a:latin typeface="Papyrus" pitchFamily="66" charset="0"/>
              </a:rPr>
              <a:t>G-D</a:t>
            </a:r>
            <a:r>
              <a:rPr lang="en-US" sz="2800" b="1" dirty="0" smtClean="0">
                <a:solidFill>
                  <a:srgbClr val="FFFF66"/>
                </a:solidFill>
                <a:effectLst>
                  <a:outerShdw blurRad="38100" dist="38100" dir="2700000" algn="tl">
                    <a:srgbClr val="000000"/>
                  </a:outerShdw>
                </a:effectLst>
                <a:latin typeface="Papyrus" pitchFamily="66" charset="0"/>
              </a:rPr>
              <a:t>, for a very specific task and to be anointed. They are separated for ready to be activated by </a:t>
            </a:r>
            <a:r>
              <a:rPr lang="en-US" sz="2800" b="1" dirty="0" smtClean="0">
                <a:solidFill>
                  <a:schemeClr val="bg1"/>
                </a:solidFill>
                <a:effectLst>
                  <a:outerShdw blurRad="38100" dist="38100" dir="2700000" algn="tl">
                    <a:srgbClr val="000000"/>
                  </a:outerShdw>
                </a:effectLst>
                <a:latin typeface="Papyrus" pitchFamily="66" charset="0"/>
              </a:rPr>
              <a:t>G-D</a:t>
            </a:r>
            <a:r>
              <a:rPr lang="en-US" sz="2800" b="1" dirty="0" smtClean="0">
                <a:solidFill>
                  <a:srgbClr val="FFFF66"/>
                </a:solidFill>
                <a:effectLst>
                  <a:outerShdw blurRad="38100" dist="38100" dir="2700000" algn="tl">
                    <a:srgbClr val="000000"/>
                  </a:outerShdw>
                </a:effectLst>
                <a:latin typeface="Papyrus" pitchFamily="66" charset="0"/>
              </a:rPr>
              <a:t> to perform their tasks during their life on these last days of </a:t>
            </a:r>
            <a:r>
              <a:rPr lang="en-US" sz="2800" b="1" dirty="0" smtClean="0">
                <a:solidFill>
                  <a:srgbClr val="00B0F0"/>
                </a:solidFill>
                <a:effectLst>
                  <a:outerShdw blurRad="38100" dist="38100" dir="2700000" algn="tl">
                    <a:srgbClr val="000000"/>
                  </a:outerShdw>
                </a:effectLst>
                <a:latin typeface="Papyrus" pitchFamily="66" charset="0"/>
              </a:rPr>
              <a:t>planet Earth</a:t>
            </a:r>
            <a:r>
              <a:rPr lang="en-US" sz="2800" b="1" dirty="0" smtClean="0">
                <a:solidFill>
                  <a:srgbClr val="FFFF66"/>
                </a:solidFill>
                <a:effectLst>
                  <a:outerShdw blurRad="38100" dist="38100" dir="2700000" algn="tl">
                    <a:srgbClr val="000000"/>
                  </a:outerShdw>
                </a:effectLst>
                <a:latin typeface="Papyrus" pitchFamily="66" charset="0"/>
              </a:rPr>
              <a:t>. </a:t>
            </a:r>
            <a:endParaRPr lang="en-US" sz="2800" b="1" i="1" dirty="0" smtClean="0">
              <a:solidFill>
                <a:srgbClr val="4BFF4B"/>
              </a:solidFill>
              <a:effectLst>
                <a:outerShdw blurRad="38100" dist="38100" dir="2700000" algn="tl">
                  <a:srgbClr val="000000"/>
                </a:outerShdw>
              </a:effectLst>
              <a:latin typeface="Papyrus" pitchFamily="66" charset="0"/>
            </a:endParaRPr>
          </a:p>
        </p:txBody>
      </p:sp>
      <p:sp>
        <p:nvSpPr>
          <p:cNvPr id="10" name="Rectangle 18"/>
          <p:cNvSpPr>
            <a:spLocks noChangeArrowheads="1"/>
          </p:cNvSpPr>
          <p:nvPr/>
        </p:nvSpPr>
        <p:spPr bwMode="auto">
          <a:xfrm>
            <a:off x="228600" y="685801"/>
            <a:ext cx="8458200" cy="646331"/>
          </a:xfrm>
          <a:prstGeom prst="rect">
            <a:avLst/>
          </a:prstGeom>
          <a:noFill/>
          <a:ln w="9525">
            <a:noFill/>
            <a:miter lim="800000"/>
            <a:headEnd/>
            <a:tailEnd/>
          </a:ln>
          <a:effectLst/>
        </p:spPr>
        <p:txBody>
          <a:bodyPr wrap="square">
            <a:spAutoFit/>
          </a:bodyPr>
          <a:lstStyle/>
          <a:p>
            <a:pPr algn="ctr">
              <a:defRPr/>
            </a:pPr>
            <a:r>
              <a:rPr lang="en-US" sz="3600" b="1" dirty="0" smtClean="0">
                <a:solidFill>
                  <a:srgbClr val="FFFF66"/>
                </a:solidFill>
                <a:effectLst>
                  <a:outerShdw blurRad="38100" dist="38100" dir="2700000" algn="tl">
                    <a:srgbClr val="000000"/>
                  </a:outerShdw>
                </a:effectLst>
                <a:latin typeface="Papyrus" pitchFamily="66" charset="0"/>
              </a:rPr>
              <a:t>Entering into His Shekinah Presence…</a:t>
            </a:r>
            <a:endParaRPr lang="en-US" sz="3600" b="1" dirty="0">
              <a:solidFill>
                <a:srgbClr val="FFFF66"/>
              </a:solidFill>
              <a:effectLst>
                <a:outerShdw blurRad="38100" dist="38100" dir="2700000" algn="tl">
                  <a:srgbClr val="000000"/>
                </a:outerShdw>
              </a:effectLst>
              <a:latin typeface="Papyrus" pitchFamily="66" charset="0"/>
            </a:endParaRPr>
          </a:p>
        </p:txBody>
      </p:sp>
    </p:spTree>
  </p:cSld>
  <p:clrMapOvr>
    <a:masterClrMapping/>
  </p:clrMapOvr>
  <p:transition spd="med" advTm="20000">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CE9BD84F-ECB2-47FC-8579-922A8F5C49E0}" type="slidenum">
              <a:rPr lang="en-US" smtClean="0"/>
              <a:pPr>
                <a:defRPr/>
              </a:pPr>
              <a:t>26</a:t>
            </a:fld>
            <a:endParaRPr lang="en-US" dirty="0"/>
          </a:p>
        </p:txBody>
      </p:sp>
      <p:sp>
        <p:nvSpPr>
          <p:cNvPr id="5" name="Content Placeholder 3"/>
          <p:cNvSpPr>
            <a:spLocks noGrp="1"/>
          </p:cNvSpPr>
          <p:nvPr>
            <p:ph sz="quarter" idx="4294967295"/>
          </p:nvPr>
        </p:nvSpPr>
        <p:spPr>
          <a:xfrm>
            <a:off x="0" y="4267200"/>
            <a:ext cx="8839200" cy="1600200"/>
          </a:xfrm>
          <a:prstGeom prst="rect">
            <a:avLst/>
          </a:prstGeom>
        </p:spPr>
        <p:txBody>
          <a:bodyPr>
            <a:normAutofit/>
          </a:bodyPr>
          <a:lstStyle/>
          <a:p>
            <a:pPr algn="just">
              <a:buFont typeface="Wingdings" pitchFamily="2" charset="2"/>
              <a:buChar char="Ø"/>
            </a:pPr>
            <a:r>
              <a:rPr lang="en-US" b="1" dirty="0" smtClean="0">
                <a:solidFill>
                  <a:srgbClr val="FFFF66"/>
                </a:solidFill>
                <a:effectLst>
                  <a:outerShdw blurRad="38100" dist="38100" dir="2700000" algn="tl">
                    <a:srgbClr val="000000"/>
                  </a:outerShdw>
                </a:effectLst>
                <a:latin typeface="Papyrus" pitchFamily="66" charset="0"/>
              </a:rPr>
              <a:t>Just like the 24 Elders in </a:t>
            </a:r>
            <a:r>
              <a:rPr lang="en-US" b="1" i="1" dirty="0" smtClean="0">
                <a:solidFill>
                  <a:srgbClr val="4BFF4B"/>
                </a:solidFill>
                <a:effectLst>
                  <a:outerShdw blurRad="38100" dist="38100" dir="2700000" algn="tl">
                    <a:srgbClr val="000000"/>
                  </a:outerShdw>
                </a:effectLst>
                <a:latin typeface="Papyrus" pitchFamily="66" charset="0"/>
              </a:rPr>
              <a:t>Revelation 11</a:t>
            </a:r>
            <a:r>
              <a:rPr lang="en-US" b="1" dirty="0" smtClean="0">
                <a:solidFill>
                  <a:srgbClr val="FFFF66"/>
                </a:solidFill>
                <a:effectLst>
                  <a:outerShdw blurRad="38100" dist="38100" dir="2700000" algn="tl">
                    <a:srgbClr val="000000"/>
                  </a:outerShdw>
                </a:effectLst>
                <a:latin typeface="Papyrus" pitchFamily="66" charset="0"/>
              </a:rPr>
              <a:t>, we need to worship the very G-D of the Universe before His Throne in His Heavenly Temple. Alike the 24 Elders are </a:t>
            </a:r>
            <a:r>
              <a:rPr lang="en-US" b="1" u="sng" dirty="0" smtClean="0">
                <a:solidFill>
                  <a:srgbClr val="FFFF66"/>
                </a:solidFill>
                <a:effectLst>
                  <a:outerShdw blurRad="38100" dist="38100" dir="2700000" algn="tl">
                    <a:srgbClr val="000000"/>
                  </a:outerShdw>
                </a:effectLst>
                <a:latin typeface="Papyrus" pitchFamily="66" charset="0"/>
              </a:rPr>
              <a:t>redeemed men</a:t>
            </a:r>
            <a:r>
              <a:rPr lang="en-US" b="1" dirty="0" smtClean="0">
                <a:solidFill>
                  <a:srgbClr val="FFFF66"/>
                </a:solidFill>
                <a:effectLst>
                  <a:outerShdw blurRad="38100" dist="38100" dir="2700000" algn="tl">
                    <a:srgbClr val="000000"/>
                  </a:outerShdw>
                </a:effectLst>
                <a:latin typeface="Papyrus" pitchFamily="66" charset="0"/>
              </a:rPr>
              <a:t> in Heaven all through the time of their fulfillment… </a:t>
            </a:r>
          </a:p>
        </p:txBody>
      </p:sp>
      <p:sp>
        <p:nvSpPr>
          <p:cNvPr id="8" name="Rectangle 18"/>
          <p:cNvSpPr>
            <a:spLocks noChangeArrowheads="1"/>
          </p:cNvSpPr>
          <p:nvPr/>
        </p:nvSpPr>
        <p:spPr bwMode="auto">
          <a:xfrm>
            <a:off x="228600" y="685801"/>
            <a:ext cx="8458200" cy="584775"/>
          </a:xfrm>
          <a:prstGeom prst="rect">
            <a:avLst/>
          </a:prstGeom>
          <a:noFill/>
          <a:ln w="9525">
            <a:noFill/>
            <a:miter lim="800000"/>
            <a:headEnd/>
            <a:tailEnd/>
          </a:ln>
          <a:effectLst/>
        </p:spPr>
        <p:txBody>
          <a:bodyPr wrap="square">
            <a:spAutoFit/>
          </a:bodyPr>
          <a:lstStyle/>
          <a:p>
            <a:pPr algn="ctr">
              <a:defRPr/>
            </a:pPr>
            <a:r>
              <a:rPr lang="en-US" sz="3200" b="1" dirty="0" smtClean="0">
                <a:solidFill>
                  <a:srgbClr val="FFFFC1"/>
                </a:solidFill>
                <a:effectLst>
                  <a:outerShdw blurRad="38100" dist="38100" dir="2700000" algn="tl">
                    <a:srgbClr val="000000"/>
                  </a:outerShdw>
                </a:effectLst>
                <a:latin typeface="Papyrus" pitchFamily="66" charset="0"/>
              </a:rPr>
              <a:t>Likewise the 24 Elders in Heaven! </a:t>
            </a:r>
            <a:endParaRPr lang="en-US" b="1" dirty="0">
              <a:solidFill>
                <a:srgbClr val="FFFFC1"/>
              </a:solidFill>
              <a:effectLst>
                <a:outerShdw blurRad="38100" dist="38100" dir="2700000" algn="tl">
                  <a:srgbClr val="000000"/>
                </a:outerShdw>
              </a:effectLst>
              <a:latin typeface="Papyrus" pitchFamily="66" charset="0"/>
            </a:endParaRPr>
          </a:p>
        </p:txBody>
      </p:sp>
      <p:sp>
        <p:nvSpPr>
          <p:cNvPr id="10" name="Rectangle 22"/>
          <p:cNvSpPr>
            <a:spLocks noChangeArrowheads="1"/>
          </p:cNvSpPr>
          <p:nvPr/>
        </p:nvSpPr>
        <p:spPr bwMode="auto">
          <a:xfrm>
            <a:off x="3962400" y="5867400"/>
            <a:ext cx="4333238" cy="276999"/>
          </a:xfrm>
          <a:prstGeom prst="rect">
            <a:avLst/>
          </a:prstGeom>
          <a:noFill/>
          <a:ln w="9525">
            <a:noFill/>
            <a:miter lim="800000"/>
            <a:headEnd/>
            <a:tailEnd/>
          </a:ln>
          <a:effectLst/>
        </p:spPr>
        <p:txBody>
          <a:bodyPr wrap="none">
            <a:spAutoFit/>
          </a:bodyPr>
          <a:lstStyle/>
          <a:p>
            <a:pPr algn="just"/>
            <a:r>
              <a:rPr lang="en-US" sz="1200" b="1" dirty="0" smtClean="0">
                <a:solidFill>
                  <a:srgbClr val="FFFF66"/>
                </a:solidFill>
                <a:effectLst>
                  <a:outerShdw blurRad="38100" dist="38100" dir="2700000" algn="tl">
                    <a:srgbClr val="000000"/>
                  </a:outerShdw>
                </a:effectLst>
                <a:latin typeface="Papyrus" pitchFamily="66" charset="0"/>
              </a:rPr>
              <a:t>Picture-source with permission   </a:t>
            </a:r>
            <a:r>
              <a:rPr lang="en-US" sz="1200" b="1" dirty="0" smtClean="0">
                <a:solidFill>
                  <a:srgbClr val="FFFF66"/>
                </a:solidFill>
                <a:effectLst>
                  <a:outerShdw blurRad="38100" dist="38100" dir="2700000" algn="tl">
                    <a:srgbClr val="000000"/>
                  </a:outerShdw>
                </a:effectLst>
                <a:latin typeface="Papyrus" pitchFamily="66" charset="0"/>
                <a:hlinkClick r:id="rId3"/>
              </a:rPr>
              <a:t>www.Revelationillustrated.com</a:t>
            </a:r>
            <a:endParaRPr lang="en-US" sz="1200" b="1" dirty="0" smtClean="0">
              <a:solidFill>
                <a:srgbClr val="FFFF66"/>
              </a:solidFill>
              <a:effectLst>
                <a:outerShdw blurRad="38100" dist="38100" dir="2700000" algn="tl">
                  <a:srgbClr val="000000"/>
                </a:outerShdw>
              </a:effectLst>
              <a:latin typeface="Papyrus" pitchFamily="66" charset="0"/>
            </a:endParaRPr>
          </a:p>
        </p:txBody>
      </p:sp>
      <p:sp>
        <p:nvSpPr>
          <p:cNvPr id="7" name="Rectangle 22"/>
          <p:cNvSpPr>
            <a:spLocks noChangeArrowheads="1"/>
          </p:cNvSpPr>
          <p:nvPr/>
        </p:nvSpPr>
        <p:spPr bwMode="auto">
          <a:xfrm>
            <a:off x="304800" y="5791200"/>
            <a:ext cx="2819400" cy="369332"/>
          </a:xfrm>
          <a:prstGeom prst="rect">
            <a:avLst/>
          </a:prstGeom>
          <a:noFill/>
          <a:ln w="9525">
            <a:noFill/>
            <a:miter lim="800000"/>
            <a:headEnd/>
            <a:tailEnd/>
          </a:ln>
          <a:effectLst/>
        </p:spPr>
        <p:txBody>
          <a:bodyPr wrap="square">
            <a:spAutoFit/>
          </a:bodyPr>
          <a:lstStyle/>
          <a:p>
            <a:pPr>
              <a:defRPr/>
            </a:pPr>
            <a:r>
              <a:rPr lang="en-US" sz="1200" b="1" dirty="0">
                <a:solidFill>
                  <a:srgbClr val="FFFF99"/>
                </a:solidFill>
                <a:effectLst>
                  <a:outerShdw blurRad="38100" dist="38100" dir="2700000" algn="tl">
                    <a:srgbClr val="000000"/>
                  </a:outerShdw>
                </a:effectLst>
                <a:latin typeface="Papyrus" pitchFamily="66" charset="0"/>
              </a:rPr>
              <a:t>God’s </a:t>
            </a:r>
            <a:r>
              <a:rPr lang="en-US" sz="1200" b="1" dirty="0">
                <a:solidFill>
                  <a:srgbClr val="FF00FF"/>
                </a:solidFill>
                <a:effectLst>
                  <a:outerShdw blurRad="38100" dist="38100" dir="2700000" algn="tl">
                    <a:srgbClr val="000000"/>
                  </a:outerShdw>
                </a:effectLst>
                <a:latin typeface="Papyrus" pitchFamily="66" charset="0"/>
              </a:rPr>
              <a:t>Outreach Ministry Int. </a:t>
            </a:r>
            <a:r>
              <a:rPr lang="en-US" sz="1000" b="1" dirty="0">
                <a:solidFill>
                  <a:srgbClr val="FF00FF"/>
                </a:solidFill>
                <a:effectLst>
                  <a:outerShdw blurRad="38100" dist="38100" dir="2700000" algn="tl">
                    <a:srgbClr val="000000"/>
                  </a:outerShdw>
                </a:effectLst>
                <a:latin typeface="Papyrus" pitchFamily="66" charset="0"/>
              </a:rPr>
              <a:t>Inc</a:t>
            </a:r>
            <a:r>
              <a:rPr lang="en-US" sz="1000" b="1" dirty="0">
                <a:solidFill>
                  <a:srgbClr val="FF00FF"/>
                </a:solidFill>
                <a:effectLst>
                  <a:outerShdw blurRad="38100" dist="38100" dir="2700000" algn="tl">
                    <a:srgbClr val="000000"/>
                  </a:outerShdw>
                </a:effectLst>
              </a:rPr>
              <a:t>.</a:t>
            </a:r>
            <a:r>
              <a:rPr lang="en-US" b="1" dirty="0">
                <a:solidFill>
                  <a:srgbClr val="FF00FF"/>
                </a:solidFill>
                <a:effectLst>
                  <a:outerShdw blurRad="38100" dist="38100" dir="2700000" algn="tl">
                    <a:srgbClr val="000000"/>
                  </a:outerShdw>
                </a:effectLst>
              </a:rPr>
              <a:t>  </a:t>
            </a:r>
            <a:r>
              <a:rPr lang="en-US" sz="1000" b="1" dirty="0">
                <a:solidFill>
                  <a:srgbClr val="FF00FF"/>
                </a:solidFill>
                <a:effectLst>
                  <a:outerShdw blurRad="38100" dist="38100" dir="2700000" algn="tl">
                    <a:srgbClr val="000000"/>
                  </a:outerShdw>
                </a:effectLst>
              </a:rPr>
              <a:t>©</a:t>
            </a:r>
          </a:p>
        </p:txBody>
      </p:sp>
    </p:spTree>
  </p:cSld>
  <p:clrMapOvr>
    <a:masterClrMapping/>
  </p:clrMapOvr>
  <p:transition spd="med" advTm="20000">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CE9BD84F-ECB2-47FC-8579-922A8F5C49E0}" type="slidenum">
              <a:rPr lang="en-US" smtClean="0"/>
              <a:pPr>
                <a:defRPr/>
              </a:pPr>
              <a:t>27</a:t>
            </a:fld>
            <a:endParaRPr lang="en-US"/>
          </a:p>
        </p:txBody>
      </p:sp>
      <p:sp>
        <p:nvSpPr>
          <p:cNvPr id="5" name="WordArt 11"/>
          <p:cNvSpPr>
            <a:spLocks noChangeArrowheads="1" noChangeShapeType="1" noTextEdit="1"/>
          </p:cNvSpPr>
          <p:nvPr/>
        </p:nvSpPr>
        <p:spPr bwMode="auto">
          <a:xfrm>
            <a:off x="5867400" y="5867400"/>
            <a:ext cx="2286000" cy="276225"/>
          </a:xfrm>
          <a:prstGeom prst="rect">
            <a:avLst/>
          </a:prstGeom>
        </p:spPr>
        <p:txBody>
          <a:bodyPr wrap="none" fromWordArt="1">
            <a:prstTxWarp prst="textDoubleWave1">
              <a:avLst>
                <a:gd name="adj1" fmla="val 6500"/>
                <a:gd name="adj2" fmla="val 0"/>
              </a:avLst>
            </a:prstTxWarp>
          </a:bodyPr>
          <a:lstStyle/>
          <a:p>
            <a:pPr algn="ctr"/>
            <a:r>
              <a:rPr lang="en-US" sz="3200" kern="10" spc="-320" dirty="0" smtClean="0">
                <a:ln w="0">
                  <a:solidFill>
                    <a:srgbClr val="808000"/>
                  </a:solidFill>
                  <a:round/>
                  <a:headEnd/>
                  <a:tailEnd/>
                </a:ln>
                <a:solidFill>
                  <a:srgbClr val="808000">
                    <a:alpha val="75000"/>
                  </a:srgbClr>
                </a:solidFill>
                <a:effectLst>
                  <a:outerShdw dist="125724" dir="18900000" algn="ctr" rotWithShape="0">
                    <a:srgbClr val="FFFF99"/>
                  </a:outerShdw>
                </a:effectLst>
                <a:latin typeface="Papyrus" pitchFamily="66" charset="0"/>
              </a:rPr>
              <a:t>End-Time-Harvest-Revival</a:t>
            </a:r>
            <a:endParaRPr lang="en-US" sz="3200" kern="10" spc="-320" dirty="0">
              <a:ln w="0">
                <a:solidFill>
                  <a:srgbClr val="808000"/>
                </a:solidFill>
                <a:round/>
                <a:headEnd/>
                <a:tailEnd/>
              </a:ln>
              <a:solidFill>
                <a:srgbClr val="808000">
                  <a:alpha val="75000"/>
                </a:srgbClr>
              </a:solidFill>
              <a:effectLst>
                <a:outerShdw dist="125724" dir="18900000" algn="ctr" rotWithShape="0">
                  <a:srgbClr val="FFFF99"/>
                </a:outerShdw>
              </a:effectLst>
              <a:latin typeface="Papyrus" pitchFamily="66" charset="0"/>
            </a:endParaRPr>
          </a:p>
        </p:txBody>
      </p:sp>
      <p:sp>
        <p:nvSpPr>
          <p:cNvPr id="9" name="Content Placeholder 3"/>
          <p:cNvSpPr>
            <a:spLocks noGrp="1"/>
          </p:cNvSpPr>
          <p:nvPr>
            <p:ph sz="quarter" idx="4294967295"/>
          </p:nvPr>
        </p:nvSpPr>
        <p:spPr>
          <a:xfrm>
            <a:off x="1295400" y="152400"/>
            <a:ext cx="6400800" cy="5791200"/>
          </a:xfrm>
          <a:prstGeom prst="rect">
            <a:avLst/>
          </a:prstGeom>
        </p:spPr>
        <p:txBody>
          <a:bodyPr>
            <a:noAutofit/>
          </a:bodyPr>
          <a:lstStyle/>
          <a:p>
            <a:pPr algn="just">
              <a:buFont typeface="Wingdings" pitchFamily="2" charset="2"/>
              <a:buChar char="Ø"/>
            </a:pPr>
            <a:r>
              <a:rPr lang="en-US" sz="3600" dirty="0" smtClean="0">
                <a:solidFill>
                  <a:srgbClr val="C9C400"/>
                </a:solidFill>
                <a:effectLst>
                  <a:outerShdw blurRad="38100" dist="38100" dir="2700000" algn="tl">
                    <a:srgbClr val="000000"/>
                  </a:outerShdw>
                </a:effectLst>
                <a:latin typeface="Papyrus" pitchFamily="66" charset="0"/>
              </a:rPr>
              <a:t>Come to My appointed secret </a:t>
            </a:r>
            <a:r>
              <a:rPr lang="en-US" sz="3600" dirty="0" smtClean="0">
                <a:solidFill>
                  <a:schemeClr val="bg1"/>
                </a:solidFill>
                <a:effectLst>
                  <a:outerShdw blurRad="38100" dist="38100" dir="2700000" algn="tl">
                    <a:srgbClr val="000000"/>
                  </a:outerShdw>
                </a:effectLst>
                <a:latin typeface="Papyrus" pitchFamily="66" charset="0"/>
              </a:rPr>
              <a:t>place!</a:t>
            </a:r>
            <a:r>
              <a:rPr lang="en-US" sz="3600" dirty="0" smtClean="0">
                <a:solidFill>
                  <a:srgbClr val="C9C400"/>
                </a:solidFill>
                <a:effectLst>
                  <a:outerShdw blurRad="38100" dist="38100" dir="2700000" algn="tl">
                    <a:srgbClr val="000000"/>
                  </a:outerShdw>
                </a:effectLst>
                <a:latin typeface="Papyrus" pitchFamily="66" charset="0"/>
              </a:rPr>
              <a:t> This is the place where I was waiting for so long for you! I want also to be </a:t>
            </a:r>
            <a:r>
              <a:rPr lang="en-US" sz="3600" u="sng" dirty="0" smtClean="0">
                <a:solidFill>
                  <a:srgbClr val="C9C400"/>
                </a:solidFill>
                <a:effectLst>
                  <a:outerShdw blurRad="38100" dist="38100" dir="2700000" algn="tl">
                    <a:srgbClr val="000000"/>
                  </a:outerShdw>
                </a:effectLst>
                <a:latin typeface="Papyrus" pitchFamily="66" charset="0"/>
              </a:rPr>
              <a:t>your</a:t>
            </a:r>
            <a:r>
              <a:rPr lang="en-US" sz="3600" dirty="0" smtClean="0">
                <a:solidFill>
                  <a:srgbClr val="C9C400"/>
                </a:solidFill>
                <a:effectLst>
                  <a:outerShdw blurRad="38100" dist="38100" dir="2700000" algn="tl">
                    <a:srgbClr val="000000"/>
                  </a:outerShdw>
                </a:effectLst>
                <a:latin typeface="Papyrus" pitchFamily="66" charset="0"/>
              </a:rPr>
              <a:t> best friend and take your hand for a walk and show you My glory. I will heal you! I want to fight for you!* </a:t>
            </a:r>
            <a:r>
              <a:rPr lang="en-US" sz="3600" dirty="0" smtClean="0">
                <a:solidFill>
                  <a:srgbClr val="FF0000"/>
                </a:solidFill>
                <a:effectLst>
                  <a:outerShdw blurRad="38100" dist="38100" dir="2700000" algn="tl">
                    <a:srgbClr val="000000"/>
                  </a:outerShdw>
                </a:effectLst>
                <a:latin typeface="Papyrus" pitchFamily="66" charset="0"/>
              </a:rPr>
              <a:t>My Blood </a:t>
            </a:r>
            <a:r>
              <a:rPr lang="en-US" sz="3600" dirty="0" smtClean="0">
                <a:solidFill>
                  <a:srgbClr val="C9C400"/>
                </a:solidFill>
                <a:effectLst>
                  <a:outerShdw blurRad="38100" dist="38100" dir="2700000" algn="tl">
                    <a:srgbClr val="000000"/>
                  </a:outerShdw>
                </a:effectLst>
                <a:latin typeface="Papyrus" pitchFamily="66" charset="0"/>
              </a:rPr>
              <a:t>is shed for you! My stripes brought your healing**. Accept it! ….</a:t>
            </a:r>
          </a:p>
        </p:txBody>
      </p:sp>
    </p:spTree>
  </p:cSld>
  <p:clrMapOvr>
    <a:masterClrMapping/>
  </p:clrMapOvr>
  <p:transition spd="med" advTm="20000">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28</a:t>
            </a:fld>
            <a:endParaRPr lang="en-US" dirty="0">
              <a:solidFill>
                <a:srgbClr val="800080"/>
              </a:solidFill>
            </a:endParaRPr>
          </a:p>
        </p:txBody>
      </p:sp>
      <p:sp>
        <p:nvSpPr>
          <p:cNvPr id="4" name="Content Placeholder 3"/>
          <p:cNvSpPr>
            <a:spLocks noGrp="1"/>
          </p:cNvSpPr>
          <p:nvPr>
            <p:ph sz="quarter" idx="2"/>
          </p:nvPr>
        </p:nvSpPr>
        <p:spPr>
          <a:xfrm>
            <a:off x="1371600" y="4343400"/>
            <a:ext cx="6400800" cy="1371600"/>
          </a:xfrm>
          <a:solidFill>
            <a:schemeClr val="bg1">
              <a:alpha val="72000"/>
            </a:schemeClr>
          </a:solidFill>
        </p:spPr>
        <p:txBody>
          <a:bodyPr>
            <a:noAutofit/>
          </a:bodyPr>
          <a:lstStyle/>
          <a:p>
            <a:pPr algn="just"/>
            <a:r>
              <a:rPr lang="en-US" sz="2800" b="1" dirty="0" smtClean="0">
                <a:solidFill>
                  <a:srgbClr val="928F00"/>
                </a:solidFill>
                <a:latin typeface="Papyrus" pitchFamily="66" charset="0"/>
              </a:rPr>
              <a:t>Priests performance, to carry the Ark of the Covenant, in the procession with this Ark.</a:t>
            </a:r>
          </a:p>
        </p:txBody>
      </p:sp>
      <p:sp>
        <p:nvSpPr>
          <p:cNvPr id="13" name="Rectangle 18"/>
          <p:cNvSpPr>
            <a:spLocks noChangeArrowheads="1"/>
          </p:cNvSpPr>
          <p:nvPr/>
        </p:nvSpPr>
        <p:spPr bwMode="auto">
          <a:xfrm>
            <a:off x="228600" y="685801"/>
            <a:ext cx="8458200" cy="1077218"/>
          </a:xfrm>
          <a:prstGeom prst="rect">
            <a:avLst/>
          </a:prstGeom>
          <a:noFill/>
          <a:ln w="9525">
            <a:noFill/>
            <a:miter lim="800000"/>
            <a:headEnd/>
            <a:tailEnd/>
          </a:ln>
          <a:effectLst/>
        </p:spPr>
        <p:txBody>
          <a:bodyPr wrap="square">
            <a:spAutoFit/>
          </a:bodyPr>
          <a:lstStyle/>
          <a:p>
            <a:pPr algn="ctr">
              <a:defRPr/>
            </a:pPr>
            <a:r>
              <a:rPr lang="en-US" sz="3200" b="1" dirty="0" smtClean="0">
                <a:solidFill>
                  <a:srgbClr val="FFFF66"/>
                </a:solidFill>
                <a:effectLst>
                  <a:outerShdw blurRad="38100" dist="38100" dir="2700000" algn="tl">
                    <a:srgbClr val="000000"/>
                  </a:outerShdw>
                </a:effectLst>
                <a:latin typeface="Papyrus" pitchFamily="66" charset="0"/>
              </a:rPr>
              <a:t>Demonstration of the Ark of Covenant</a:t>
            </a:r>
          </a:p>
          <a:p>
            <a:pPr algn="ctr">
              <a:defRPr/>
            </a:pPr>
            <a:r>
              <a:rPr lang="en-US" sz="3200" b="1" dirty="0" smtClean="0">
                <a:solidFill>
                  <a:srgbClr val="FFFF66"/>
                </a:solidFill>
                <a:effectLst>
                  <a:outerShdw blurRad="38100" dist="38100" dir="2700000" algn="tl">
                    <a:srgbClr val="000000"/>
                  </a:outerShdw>
                </a:effectLst>
                <a:latin typeface="Papyrus" pitchFamily="66" charset="0"/>
              </a:rPr>
              <a:t>Like David was dancing before the Ark</a:t>
            </a:r>
          </a:p>
        </p:txBody>
      </p:sp>
    </p:spTree>
  </p:cSld>
  <p:clrMapOvr>
    <a:masterClrMapping/>
  </p:clrMapOvr>
  <p:transition spd="med" advTm="20000">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29</a:t>
            </a:fld>
            <a:endParaRPr lang="en-US" dirty="0">
              <a:solidFill>
                <a:srgbClr val="800080"/>
              </a:solidFill>
            </a:endParaRPr>
          </a:p>
        </p:txBody>
      </p:sp>
      <p:sp>
        <p:nvSpPr>
          <p:cNvPr id="4" name="Content Placeholder 3"/>
          <p:cNvSpPr>
            <a:spLocks noGrp="1"/>
          </p:cNvSpPr>
          <p:nvPr>
            <p:ph sz="quarter" idx="2"/>
          </p:nvPr>
        </p:nvSpPr>
        <p:spPr>
          <a:xfrm>
            <a:off x="1371600" y="4343400"/>
            <a:ext cx="6400800" cy="1371600"/>
          </a:xfrm>
          <a:solidFill>
            <a:schemeClr val="bg1">
              <a:alpha val="72000"/>
            </a:schemeClr>
          </a:solidFill>
        </p:spPr>
        <p:txBody>
          <a:bodyPr>
            <a:noAutofit/>
          </a:bodyPr>
          <a:lstStyle/>
          <a:p>
            <a:pPr algn="just"/>
            <a:r>
              <a:rPr lang="en-US" sz="2800" b="1" dirty="0" smtClean="0">
                <a:solidFill>
                  <a:srgbClr val="928F00"/>
                </a:solidFill>
                <a:latin typeface="Papyrus" pitchFamily="66" charset="0"/>
              </a:rPr>
              <a:t>Priests performance, to carry the Ark of the Covenant, into the Holy of Holies. </a:t>
            </a:r>
          </a:p>
        </p:txBody>
      </p:sp>
      <p:sp>
        <p:nvSpPr>
          <p:cNvPr id="13" name="Rectangle 18"/>
          <p:cNvSpPr>
            <a:spLocks noChangeArrowheads="1"/>
          </p:cNvSpPr>
          <p:nvPr/>
        </p:nvSpPr>
        <p:spPr bwMode="auto">
          <a:xfrm>
            <a:off x="228600" y="685801"/>
            <a:ext cx="8458200" cy="584775"/>
          </a:xfrm>
          <a:prstGeom prst="rect">
            <a:avLst/>
          </a:prstGeom>
          <a:noFill/>
          <a:ln w="9525">
            <a:noFill/>
            <a:miter lim="800000"/>
            <a:headEnd/>
            <a:tailEnd/>
          </a:ln>
          <a:effectLst/>
        </p:spPr>
        <p:txBody>
          <a:bodyPr wrap="square">
            <a:spAutoFit/>
          </a:bodyPr>
          <a:lstStyle/>
          <a:p>
            <a:pPr algn="ctr">
              <a:defRPr/>
            </a:pPr>
            <a:r>
              <a:rPr lang="en-US" sz="3200" b="1" dirty="0" smtClean="0">
                <a:solidFill>
                  <a:srgbClr val="FFFF66"/>
                </a:solidFill>
                <a:effectLst>
                  <a:outerShdw blurRad="38100" dist="38100" dir="2700000" algn="tl">
                    <a:srgbClr val="000000"/>
                  </a:outerShdw>
                </a:effectLst>
                <a:latin typeface="Papyrus" pitchFamily="66" charset="0"/>
              </a:rPr>
              <a:t>Demonstration of the Ark of Covenant</a:t>
            </a:r>
          </a:p>
        </p:txBody>
      </p:sp>
    </p:spTree>
  </p:cSld>
  <p:clrMapOvr>
    <a:masterClrMapping/>
  </p:clrMapOvr>
  <p:transition spd="med" advTm="20000">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31000" r="-31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CE9BD84F-ECB2-47FC-8579-922A8F5C49E0}" type="slidenum">
              <a:rPr lang="en-US" b="1" smtClean="0">
                <a:solidFill>
                  <a:srgbClr val="D60093"/>
                </a:solidFill>
                <a:latin typeface="Papyrus" pitchFamily="66" charset="0"/>
              </a:rPr>
              <a:pPr>
                <a:defRPr/>
              </a:pPr>
              <a:t>3</a:t>
            </a:fld>
            <a:endParaRPr lang="en-US" b="1" dirty="0">
              <a:solidFill>
                <a:srgbClr val="D60093"/>
              </a:solidFill>
              <a:latin typeface="Papyrus" pitchFamily="66" charset="0"/>
            </a:endParaRPr>
          </a:p>
        </p:txBody>
      </p:sp>
      <p:sp>
        <p:nvSpPr>
          <p:cNvPr id="7" name="TextBox 6"/>
          <p:cNvSpPr txBox="1"/>
          <p:nvPr/>
        </p:nvSpPr>
        <p:spPr>
          <a:xfrm>
            <a:off x="304800" y="5334000"/>
            <a:ext cx="8534400" cy="646331"/>
          </a:xfrm>
          <a:prstGeom prst="rect">
            <a:avLst/>
          </a:prstGeom>
          <a:solidFill>
            <a:srgbClr val="FF00FF">
              <a:alpha val="37000"/>
            </a:srgbClr>
          </a:solidFill>
        </p:spPr>
        <p:txBody>
          <a:bodyPr wrap="square" rtlCol="0">
            <a:spAutoFit/>
          </a:bodyPr>
          <a:lstStyle/>
          <a:p>
            <a:pPr algn="ctr"/>
            <a:r>
              <a:rPr lang="en-US" sz="3600" b="1" dirty="0" smtClean="0">
                <a:solidFill>
                  <a:srgbClr val="FFFF99"/>
                </a:solidFill>
                <a:latin typeface="Papyrus" pitchFamily="66" charset="0"/>
              </a:rPr>
              <a:t>An unique Radical Worship</a:t>
            </a:r>
            <a:endParaRPr lang="en-US" dirty="0"/>
          </a:p>
        </p:txBody>
      </p:sp>
      <p:sp>
        <p:nvSpPr>
          <p:cNvPr id="8" name="Rectangle 7"/>
          <p:cNvSpPr/>
          <p:nvPr/>
        </p:nvSpPr>
        <p:spPr>
          <a:xfrm>
            <a:off x="2514600" y="990600"/>
            <a:ext cx="39885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928F00"/>
                </a:solidFill>
                <a:effectLst>
                  <a:outerShdw blurRad="50800" dist="39000" dir="5460000" algn="tl">
                    <a:srgbClr val="000000">
                      <a:alpha val="38000"/>
                    </a:srgbClr>
                  </a:outerShdw>
                </a:effectLst>
                <a:latin typeface="Papyrus" pitchFamily="66" charset="0"/>
              </a:rPr>
              <a:t>Presentation</a:t>
            </a:r>
            <a:endParaRPr lang="en-US" sz="5400" b="1" cap="none" spc="0" dirty="0">
              <a:ln w="11430"/>
              <a:solidFill>
                <a:srgbClr val="928F00"/>
              </a:solidFill>
              <a:effectLst>
                <a:outerShdw blurRad="50800" dist="39000" dir="5460000" algn="tl">
                  <a:srgbClr val="000000">
                    <a:alpha val="38000"/>
                  </a:srgbClr>
                </a:outerShdw>
              </a:effectLst>
            </a:endParaRPr>
          </a:p>
        </p:txBody>
      </p:sp>
      <p:sp>
        <p:nvSpPr>
          <p:cNvPr id="13" name="Rectangle 12"/>
          <p:cNvSpPr/>
          <p:nvPr/>
        </p:nvSpPr>
        <p:spPr>
          <a:xfrm>
            <a:off x="0" y="0"/>
            <a:ext cx="9144000" cy="1015663"/>
          </a:xfrm>
          <a:prstGeom prst="rect">
            <a:avLst/>
          </a:prstGeom>
          <a:noFill/>
        </p:spPr>
        <p:txBody>
          <a:bodyPr wrap="square" lIns="91440" tIns="45720" rIns="91440" bIns="45720">
            <a:spAutoFit/>
          </a:bodyPr>
          <a:lstStyle/>
          <a:p>
            <a:pPr algn="ctr"/>
            <a:r>
              <a:rPr lang="en-US" sz="6000" dirty="0" smtClean="0">
                <a:ln w="11430"/>
                <a:solidFill>
                  <a:srgbClr val="DED900"/>
                </a:solidFill>
                <a:effectLst>
                  <a:outerShdw blurRad="38100" dist="38100" dir="2700000" algn="tl">
                    <a:srgbClr val="000000">
                      <a:alpha val="43137"/>
                    </a:srgbClr>
                  </a:outerShdw>
                </a:effectLst>
                <a:latin typeface="Australian Sunrise" pitchFamily="2" charset="0"/>
              </a:rPr>
              <a:t>Holy of Holies Ministries</a:t>
            </a:r>
          </a:p>
        </p:txBody>
      </p:sp>
    </p:spTree>
  </p:cSld>
  <p:clrMapOvr>
    <a:masterClrMapping/>
  </p:clrMapOvr>
  <p:transition spd="med" advTm="20000">
    <p:comb dir="vert"/>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30</a:t>
            </a:fld>
            <a:endParaRPr lang="en-US" dirty="0">
              <a:solidFill>
                <a:srgbClr val="800080"/>
              </a:solidFill>
            </a:endParaRPr>
          </a:p>
        </p:txBody>
      </p:sp>
      <p:sp>
        <p:nvSpPr>
          <p:cNvPr id="4" name="Content Placeholder 3"/>
          <p:cNvSpPr>
            <a:spLocks noGrp="1"/>
          </p:cNvSpPr>
          <p:nvPr>
            <p:ph sz="quarter" idx="2"/>
          </p:nvPr>
        </p:nvSpPr>
        <p:spPr>
          <a:xfrm>
            <a:off x="1371600" y="4343400"/>
            <a:ext cx="6400800" cy="1828800"/>
          </a:xfrm>
          <a:solidFill>
            <a:schemeClr val="bg1">
              <a:alpha val="72000"/>
            </a:schemeClr>
          </a:solidFill>
        </p:spPr>
        <p:txBody>
          <a:bodyPr>
            <a:noAutofit/>
          </a:bodyPr>
          <a:lstStyle/>
          <a:p>
            <a:pPr algn="just"/>
            <a:r>
              <a:rPr lang="en-US" sz="2800" b="1" dirty="0" smtClean="0">
                <a:solidFill>
                  <a:srgbClr val="928F00"/>
                </a:solidFill>
                <a:latin typeface="Papyrus" pitchFamily="66" charset="0"/>
              </a:rPr>
              <a:t>Priests performance, they just left the Holy of Holies, to place the Ark of the Covenant, after the procession with this Ark.</a:t>
            </a:r>
          </a:p>
        </p:txBody>
      </p:sp>
      <p:sp>
        <p:nvSpPr>
          <p:cNvPr id="13" name="Rectangle 18"/>
          <p:cNvSpPr>
            <a:spLocks noChangeArrowheads="1"/>
          </p:cNvSpPr>
          <p:nvPr/>
        </p:nvSpPr>
        <p:spPr bwMode="auto">
          <a:xfrm>
            <a:off x="228600" y="685801"/>
            <a:ext cx="8458200" cy="584775"/>
          </a:xfrm>
          <a:prstGeom prst="rect">
            <a:avLst/>
          </a:prstGeom>
          <a:noFill/>
          <a:ln w="9525">
            <a:noFill/>
            <a:miter lim="800000"/>
            <a:headEnd/>
            <a:tailEnd/>
          </a:ln>
          <a:effectLst/>
        </p:spPr>
        <p:txBody>
          <a:bodyPr wrap="square">
            <a:spAutoFit/>
          </a:bodyPr>
          <a:lstStyle/>
          <a:p>
            <a:pPr algn="ctr">
              <a:defRPr/>
            </a:pPr>
            <a:r>
              <a:rPr lang="en-US" sz="3200" b="1" dirty="0" smtClean="0">
                <a:solidFill>
                  <a:srgbClr val="FFFF66"/>
                </a:solidFill>
                <a:effectLst>
                  <a:outerShdw blurRad="38100" dist="38100" dir="2700000" algn="tl">
                    <a:srgbClr val="000000"/>
                  </a:outerShdw>
                </a:effectLst>
                <a:latin typeface="Papyrus" pitchFamily="66" charset="0"/>
              </a:rPr>
              <a:t>Priest leaving the Holy of Holies</a:t>
            </a:r>
          </a:p>
        </p:txBody>
      </p:sp>
    </p:spTree>
  </p:cSld>
  <p:clrMapOvr>
    <a:masterClrMapping/>
  </p:clrMapOvr>
  <p:transition spd="med" advTm="20000">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31</a:t>
            </a:fld>
            <a:endParaRPr lang="en-US" dirty="0">
              <a:solidFill>
                <a:srgbClr val="800080"/>
              </a:solidFill>
            </a:endParaRPr>
          </a:p>
        </p:txBody>
      </p:sp>
      <p:sp>
        <p:nvSpPr>
          <p:cNvPr id="4" name="Content Placeholder 3"/>
          <p:cNvSpPr>
            <a:spLocks noGrp="1"/>
          </p:cNvSpPr>
          <p:nvPr>
            <p:ph sz="quarter" idx="2"/>
          </p:nvPr>
        </p:nvSpPr>
        <p:spPr>
          <a:xfrm>
            <a:off x="4419600" y="3429000"/>
            <a:ext cx="4343400" cy="2286000"/>
          </a:xfrm>
          <a:solidFill>
            <a:schemeClr val="bg1">
              <a:alpha val="72000"/>
            </a:schemeClr>
          </a:solidFill>
        </p:spPr>
        <p:txBody>
          <a:bodyPr>
            <a:noAutofit/>
          </a:bodyPr>
          <a:lstStyle/>
          <a:p>
            <a:pPr algn="just"/>
            <a:r>
              <a:rPr lang="en-US" b="1" dirty="0" smtClean="0">
                <a:solidFill>
                  <a:srgbClr val="928F00"/>
                </a:solidFill>
                <a:latin typeface="Papyrus" pitchFamily="66" charset="0"/>
              </a:rPr>
              <a:t>Priest performance, they just put the incense on the Golden Altar of smoke incense before the “veil” of the Holy of Holies, to place of the Ark of the Covenant.</a:t>
            </a:r>
          </a:p>
        </p:txBody>
      </p:sp>
      <p:sp>
        <p:nvSpPr>
          <p:cNvPr id="13" name="Rectangle 18"/>
          <p:cNvSpPr>
            <a:spLocks noChangeArrowheads="1"/>
          </p:cNvSpPr>
          <p:nvPr/>
        </p:nvSpPr>
        <p:spPr bwMode="auto">
          <a:xfrm>
            <a:off x="228600" y="0"/>
            <a:ext cx="8458200" cy="584775"/>
          </a:xfrm>
          <a:prstGeom prst="rect">
            <a:avLst/>
          </a:prstGeom>
          <a:noFill/>
          <a:ln w="9525">
            <a:noFill/>
            <a:miter lim="800000"/>
            <a:headEnd/>
            <a:tailEnd/>
          </a:ln>
          <a:effectLst/>
        </p:spPr>
        <p:txBody>
          <a:bodyPr wrap="square">
            <a:spAutoFit/>
          </a:bodyPr>
          <a:lstStyle/>
          <a:p>
            <a:pPr algn="ctr">
              <a:defRPr/>
            </a:pPr>
            <a:r>
              <a:rPr lang="en-US" sz="3200" b="1" dirty="0" smtClean="0">
                <a:solidFill>
                  <a:srgbClr val="FFFF66"/>
                </a:solidFill>
                <a:effectLst>
                  <a:outerShdw blurRad="38100" dist="38100" dir="2700000" algn="tl">
                    <a:srgbClr val="000000"/>
                  </a:outerShdw>
                </a:effectLst>
                <a:latin typeface="Papyrus" pitchFamily="66" charset="0"/>
              </a:rPr>
              <a:t>Priest at the Golden Altar of incense…</a:t>
            </a:r>
          </a:p>
        </p:txBody>
      </p:sp>
    </p:spTree>
  </p:cSld>
  <p:clrMapOvr>
    <a:masterClrMapping/>
  </p:clrMapOvr>
  <p:transition spd="med" advTm="20000">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84C9757-3349-46E7-9292-4D299D65BC7B}" type="slidenum">
              <a:rPr lang="en-US" smtClean="0">
                <a:solidFill>
                  <a:srgbClr val="800080"/>
                </a:solidFill>
              </a:rPr>
              <a:pPr>
                <a:defRPr/>
              </a:pPr>
              <a:t>32</a:t>
            </a:fld>
            <a:endParaRPr lang="en-US" dirty="0">
              <a:solidFill>
                <a:srgbClr val="800080"/>
              </a:solidFill>
            </a:endParaRPr>
          </a:p>
        </p:txBody>
      </p:sp>
      <p:sp>
        <p:nvSpPr>
          <p:cNvPr id="4" name="Content Placeholder 3"/>
          <p:cNvSpPr>
            <a:spLocks noGrp="1"/>
          </p:cNvSpPr>
          <p:nvPr>
            <p:ph sz="quarter" idx="2"/>
          </p:nvPr>
        </p:nvSpPr>
        <p:spPr>
          <a:xfrm>
            <a:off x="0" y="1524000"/>
            <a:ext cx="4343400" cy="1981200"/>
          </a:xfrm>
          <a:solidFill>
            <a:schemeClr val="bg1">
              <a:alpha val="72000"/>
            </a:schemeClr>
          </a:solidFill>
        </p:spPr>
        <p:txBody>
          <a:bodyPr>
            <a:noAutofit/>
          </a:bodyPr>
          <a:lstStyle/>
          <a:p>
            <a:pPr algn="just"/>
            <a:r>
              <a:rPr lang="en-US" b="1" dirty="0" smtClean="0">
                <a:solidFill>
                  <a:srgbClr val="928F00"/>
                </a:solidFill>
                <a:latin typeface="Papyrus" pitchFamily="66" charset="0"/>
              </a:rPr>
              <a:t>Priest performance, they just put the incense on the Golden Altar of smoke! The Table of showbread is where they put 12 leaves of bread</a:t>
            </a:r>
          </a:p>
        </p:txBody>
      </p:sp>
      <p:sp>
        <p:nvSpPr>
          <p:cNvPr id="13" name="Rectangle 18"/>
          <p:cNvSpPr>
            <a:spLocks noChangeArrowheads="1"/>
          </p:cNvSpPr>
          <p:nvPr/>
        </p:nvSpPr>
        <p:spPr bwMode="auto">
          <a:xfrm>
            <a:off x="228600" y="0"/>
            <a:ext cx="8458200" cy="584775"/>
          </a:xfrm>
          <a:prstGeom prst="rect">
            <a:avLst/>
          </a:prstGeom>
          <a:noFill/>
          <a:ln w="9525">
            <a:noFill/>
            <a:miter lim="800000"/>
            <a:headEnd/>
            <a:tailEnd/>
          </a:ln>
          <a:effectLst/>
        </p:spPr>
        <p:txBody>
          <a:bodyPr wrap="square">
            <a:spAutoFit/>
          </a:bodyPr>
          <a:lstStyle/>
          <a:p>
            <a:pPr algn="ctr">
              <a:defRPr/>
            </a:pPr>
            <a:r>
              <a:rPr lang="en-US" sz="3200" b="1" dirty="0" smtClean="0">
                <a:solidFill>
                  <a:srgbClr val="FFFF66"/>
                </a:solidFill>
                <a:effectLst>
                  <a:outerShdw blurRad="38100" dist="38100" dir="2700000" algn="tl">
                    <a:srgbClr val="000000"/>
                  </a:outerShdw>
                </a:effectLst>
                <a:latin typeface="Papyrus" pitchFamily="66" charset="0"/>
              </a:rPr>
              <a:t>Priest at the Golden Altar of incense…</a:t>
            </a:r>
          </a:p>
        </p:txBody>
      </p:sp>
    </p:spTree>
  </p:cSld>
  <p:clrMapOvr>
    <a:masterClrMapping/>
  </p:clrMapOvr>
  <p:transition spd="med" advTm="20000">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Tabernacle_table_of_showbread_.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3" name="Text Box 5"/>
          <p:cNvSpPr txBox="1">
            <a:spLocks noChangeArrowheads="1"/>
          </p:cNvSpPr>
          <p:nvPr/>
        </p:nvSpPr>
        <p:spPr bwMode="auto">
          <a:xfrm>
            <a:off x="0" y="0"/>
            <a:ext cx="9144000" cy="2246769"/>
          </a:xfrm>
          <a:prstGeom prst="rect">
            <a:avLst/>
          </a:prstGeom>
          <a:noFill/>
          <a:ln w="9525">
            <a:noFill/>
            <a:miter lim="800000"/>
            <a:headEnd/>
            <a:tailEnd/>
          </a:ln>
        </p:spPr>
        <p:txBody>
          <a:bodyPr>
            <a:spAutoFit/>
          </a:bodyPr>
          <a:lstStyle/>
          <a:p>
            <a:pPr algn="just">
              <a:spcBef>
                <a:spcPct val="50000"/>
              </a:spcBef>
            </a:pPr>
            <a:r>
              <a:rPr lang="en-US" sz="2800" b="1" i="1" dirty="0">
                <a:solidFill>
                  <a:srgbClr val="FF0000"/>
                </a:solidFill>
                <a:latin typeface="Australian Sunrise" pitchFamily="2" charset="0"/>
              </a:rPr>
              <a:t>Yeshua</a:t>
            </a:r>
            <a:r>
              <a:rPr lang="en-US" sz="2800" b="1" i="1" dirty="0">
                <a:solidFill>
                  <a:srgbClr val="D4FC7C"/>
                </a:solidFill>
                <a:latin typeface="Australian Sunrise" pitchFamily="2" charset="0"/>
              </a:rPr>
              <a:t> </a:t>
            </a:r>
            <a:r>
              <a:rPr lang="en-US" sz="2800" b="1" i="1" dirty="0">
                <a:solidFill>
                  <a:srgbClr val="E9FF79"/>
                </a:solidFill>
                <a:latin typeface="Australian Sunrise" pitchFamily="2" charset="0"/>
              </a:rPr>
              <a:t>replied, </a:t>
            </a:r>
            <a:r>
              <a:rPr lang="en-US" sz="2800" b="1" i="1" u="sng" dirty="0">
                <a:solidFill>
                  <a:srgbClr val="DEF7C5"/>
                </a:solidFill>
                <a:latin typeface="Australian Sunrise" pitchFamily="2" charset="0"/>
              </a:rPr>
              <a:t>I am the Bread of Life</a:t>
            </a:r>
            <a:r>
              <a:rPr lang="en-US" sz="2800" b="1" i="1" dirty="0">
                <a:solidFill>
                  <a:srgbClr val="DEF7C5"/>
                </a:solidFill>
                <a:latin typeface="Australian Sunrise" pitchFamily="2" charset="0"/>
              </a:rPr>
              <a:t>. He who comes to Me will never be hungry, and he who believes in {and} cleaves to {and} trusts in {and} relies on Me will never thirst any more (at any time). (John 6:35) </a:t>
            </a:r>
            <a:endParaRPr lang="nl-NL" sz="2800" dirty="0">
              <a:solidFill>
                <a:srgbClr val="DEF7C5"/>
              </a:solidFill>
              <a:latin typeface="Australian Sunrise" pitchFamily="2"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F2ADB2-C488-46B8-89B0-DA3D80E5B8E8}" type="slidenum">
              <a:rPr lang="en-US" smtClean="0">
                <a:solidFill>
                  <a:srgbClr val="FFFF00"/>
                </a:solidFill>
              </a:rPr>
              <a:pPr>
                <a:defRPr/>
              </a:pPr>
              <a:t>34</a:t>
            </a:fld>
            <a:endParaRPr lang="en-US" dirty="0">
              <a:solidFill>
                <a:srgbClr val="FFFF00"/>
              </a:solidFill>
            </a:endParaRPr>
          </a:p>
        </p:txBody>
      </p:sp>
      <p:sp>
        <p:nvSpPr>
          <p:cNvPr id="6" name="Rectangle 5"/>
          <p:cNvSpPr/>
          <p:nvPr/>
        </p:nvSpPr>
        <p:spPr>
          <a:xfrm>
            <a:off x="0" y="15240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pyrus" pitchFamily="66" charset="0"/>
              </a:rPr>
              <a:t>Song  of Praise &amp; Worship!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ontent Placeholder 3"/>
          <p:cNvSpPr txBox="1">
            <a:spLocks/>
          </p:cNvSpPr>
          <p:nvPr/>
        </p:nvSpPr>
        <p:spPr>
          <a:xfrm>
            <a:off x="0" y="2286000"/>
            <a:ext cx="8915400" cy="3962400"/>
          </a:xfrm>
          <a:prstGeom prst="rect">
            <a:avLst/>
          </a:prstGeom>
        </p:spPr>
        <p:txBody>
          <a:bodyPr vert="horz">
            <a:noAutofit/>
          </a:bodyPr>
          <a:lstStyle/>
          <a:p>
            <a:pPr marL="274320" lvl="0" indent="-274320" algn="just" eaLnBrk="1" fontAlgn="auto" hangingPunct="1">
              <a:spcBef>
                <a:spcPts val="600"/>
              </a:spcBef>
              <a:spcAft>
                <a:spcPts val="0"/>
              </a:spcAft>
              <a:buClr>
                <a:schemeClr val="accent1"/>
              </a:buClr>
              <a:buSzPct val="70000"/>
              <a:buFont typeface="Wingdings" pitchFamily="2" charset="2"/>
              <a:buChar char="Ø"/>
            </a:pPr>
            <a:r>
              <a:rPr lang="en-US" sz="3200" b="1" dirty="0" smtClean="0">
                <a:solidFill>
                  <a:schemeClr val="bg1"/>
                </a:solidFill>
                <a:effectLst>
                  <a:outerShdw blurRad="38100" dist="38100" dir="2700000" algn="tl">
                    <a:srgbClr val="000000"/>
                  </a:outerShdw>
                </a:effectLst>
                <a:latin typeface="Papyrus" pitchFamily="66" charset="0"/>
              </a:rPr>
              <a:t>Music and singing were a cherished part of ancient Israel’s culture! It proclaimed G-D’s greatness by giving Him only credit for their victory! Singing praises to G-D. Songs of praise focus our attention on G-D, give us an outlet for spiritual celebration, and remind us of G-D’s faithfulness &amp; character.</a:t>
            </a:r>
          </a:p>
        </p:txBody>
      </p:sp>
      <p:pic>
        <p:nvPicPr>
          <p:cNvPr id="10" name="Picture 9" descr="Musicline.gif"/>
          <p:cNvPicPr>
            <a:picLocks noChangeAspect="1"/>
          </p:cNvPicPr>
          <p:nvPr/>
        </p:nvPicPr>
        <p:blipFill>
          <a:blip r:embed="rId3" cstate="print"/>
          <a:stretch>
            <a:fillRect/>
          </a:stretch>
        </p:blipFill>
        <p:spPr>
          <a:xfrm>
            <a:off x="1371600" y="1981200"/>
            <a:ext cx="6562397" cy="352425"/>
          </a:xfrm>
          <a:prstGeom prst="rect">
            <a:avLst/>
          </a:prstGeom>
        </p:spPr>
      </p:pic>
    </p:spTree>
  </p:cSld>
  <p:clrMapOvr>
    <a:masterClrMapping/>
  </p:clrMapOvr>
  <p:transition spd="med" advTm="20000">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Afbeelding 7" descr="20062-1-dw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25" name="Text Box 9"/>
          <p:cNvSpPr txBox="1">
            <a:spLocks noChangeArrowheads="1"/>
          </p:cNvSpPr>
          <p:nvPr/>
        </p:nvSpPr>
        <p:spPr bwMode="auto">
          <a:xfrm>
            <a:off x="0" y="260350"/>
            <a:ext cx="9144000" cy="769441"/>
          </a:xfrm>
          <a:prstGeom prst="rect">
            <a:avLst/>
          </a:prstGeom>
          <a:noFill/>
          <a:ln w="9525">
            <a:noFill/>
            <a:miter lim="800000"/>
            <a:headEnd/>
            <a:tailEnd/>
          </a:ln>
        </p:spPr>
        <p:txBody>
          <a:bodyPr>
            <a:spAutoFit/>
          </a:bodyPr>
          <a:lstStyle/>
          <a:p>
            <a:pPr algn="ctr">
              <a:spcBef>
                <a:spcPct val="50000"/>
              </a:spcBef>
            </a:pPr>
            <a:r>
              <a:rPr lang="nl-NL" sz="4400" dirty="0" smtClean="0">
                <a:solidFill>
                  <a:srgbClr val="FFFF00"/>
                </a:solidFill>
                <a:latin typeface="Australian Sunrise" pitchFamily="2" charset="0"/>
              </a:rPr>
              <a:t>Entering into the Holy of Holies...</a:t>
            </a:r>
            <a:endParaRPr lang="nl-NL" sz="4400" dirty="0">
              <a:solidFill>
                <a:srgbClr val="FFFF00"/>
              </a:solidFill>
              <a:latin typeface="Australian Sunrise" pitchFamily="2" charset="0"/>
            </a:endParaRPr>
          </a:p>
        </p:txBody>
      </p:sp>
      <p:sp>
        <p:nvSpPr>
          <p:cNvPr id="5" name="Rectangle 4"/>
          <p:cNvSpPr/>
          <p:nvPr/>
        </p:nvSpPr>
        <p:spPr>
          <a:xfrm>
            <a:off x="0" y="4114800"/>
            <a:ext cx="9144000" cy="1569660"/>
          </a:xfrm>
          <a:prstGeom prst="rect">
            <a:avLst/>
          </a:prstGeom>
          <a:solidFill>
            <a:srgbClr val="DED900">
              <a:alpha val="32000"/>
            </a:srgbClr>
          </a:solidFill>
        </p:spPr>
        <p:txBody>
          <a:bodyPr wrap="square">
            <a:spAutoFit/>
          </a:bodyPr>
          <a:lstStyle/>
          <a:p>
            <a:pPr algn="just"/>
            <a:r>
              <a:rPr lang="en-US" sz="2400" b="1" dirty="0" smtClean="0">
                <a:solidFill>
                  <a:srgbClr val="FFFFC1"/>
                </a:solidFill>
                <a:latin typeface="Papyrus" pitchFamily="66" charset="0"/>
              </a:rPr>
              <a:t>1. Beyond the inner veil was the Holy of Holies, where centered the symbolic service of atonement and intercession, and which formed the connecting link between Heaven and Earth!</a:t>
            </a:r>
          </a:p>
          <a:p>
            <a:pPr algn="just"/>
            <a:endParaRPr lang="en-US" sz="2400" b="1" dirty="0">
              <a:solidFill>
                <a:srgbClr val="FFFFC1"/>
              </a:solidFill>
              <a:latin typeface="Papyrus" pitchFamily="66" charset="0"/>
            </a:endParaRPr>
          </a:p>
        </p:txBody>
      </p:sp>
    </p:spTree>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Afbeelding 7" descr="20062-1-dw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25" name="Text Box 9"/>
          <p:cNvSpPr txBox="1">
            <a:spLocks noChangeArrowheads="1"/>
          </p:cNvSpPr>
          <p:nvPr/>
        </p:nvSpPr>
        <p:spPr bwMode="auto">
          <a:xfrm>
            <a:off x="0" y="260350"/>
            <a:ext cx="9144000" cy="769441"/>
          </a:xfrm>
          <a:prstGeom prst="rect">
            <a:avLst/>
          </a:prstGeom>
          <a:noFill/>
          <a:ln w="9525">
            <a:noFill/>
            <a:miter lim="800000"/>
            <a:headEnd/>
            <a:tailEnd/>
          </a:ln>
        </p:spPr>
        <p:txBody>
          <a:bodyPr>
            <a:spAutoFit/>
          </a:bodyPr>
          <a:lstStyle/>
          <a:p>
            <a:pPr algn="ctr">
              <a:spcBef>
                <a:spcPct val="50000"/>
              </a:spcBef>
            </a:pPr>
            <a:r>
              <a:rPr lang="nl-NL" sz="4400" dirty="0" smtClean="0">
                <a:solidFill>
                  <a:srgbClr val="FFFF00"/>
                </a:solidFill>
                <a:latin typeface="Australian Sunrise" pitchFamily="2" charset="0"/>
              </a:rPr>
              <a:t>Entering into the Holy of Holies...</a:t>
            </a:r>
            <a:endParaRPr lang="nl-NL" sz="4400" dirty="0">
              <a:solidFill>
                <a:srgbClr val="FFFF00"/>
              </a:solidFill>
              <a:latin typeface="Australian Sunrise" pitchFamily="2" charset="0"/>
            </a:endParaRPr>
          </a:p>
        </p:txBody>
      </p:sp>
      <p:sp>
        <p:nvSpPr>
          <p:cNvPr id="5" name="Rectangle 4"/>
          <p:cNvSpPr/>
          <p:nvPr/>
        </p:nvSpPr>
        <p:spPr>
          <a:xfrm>
            <a:off x="0" y="4343400"/>
            <a:ext cx="9144000" cy="1569660"/>
          </a:xfrm>
          <a:prstGeom prst="rect">
            <a:avLst/>
          </a:prstGeom>
          <a:solidFill>
            <a:srgbClr val="DED900">
              <a:alpha val="32000"/>
            </a:srgbClr>
          </a:solidFill>
        </p:spPr>
        <p:txBody>
          <a:bodyPr wrap="square">
            <a:spAutoFit/>
          </a:bodyPr>
          <a:lstStyle/>
          <a:p>
            <a:pPr algn="just"/>
            <a:r>
              <a:rPr lang="en-US" sz="2400" b="1" dirty="0" smtClean="0">
                <a:solidFill>
                  <a:srgbClr val="FFFFC1"/>
                </a:solidFill>
                <a:latin typeface="Papyrus" pitchFamily="66" charset="0"/>
              </a:rPr>
              <a:t>2. The cover of the sacred chest was called the </a:t>
            </a:r>
            <a:r>
              <a:rPr lang="en-US" sz="2400" b="1" u="sng" dirty="0" smtClean="0">
                <a:solidFill>
                  <a:srgbClr val="FFFFC1"/>
                </a:solidFill>
                <a:latin typeface="Papyrus" pitchFamily="66" charset="0"/>
              </a:rPr>
              <a:t>mercy seat</a:t>
            </a:r>
            <a:r>
              <a:rPr lang="en-US" sz="2400" b="1" dirty="0" smtClean="0">
                <a:solidFill>
                  <a:srgbClr val="FFFFC1"/>
                </a:solidFill>
                <a:latin typeface="Papyrus" pitchFamily="66" charset="0"/>
              </a:rPr>
              <a:t>. This was wrought of one solid piece of gold, and was surmounted by golden cherubim, one standing on each end. One wing of each angel was stretched forth on high, while the other was folded over the body </a:t>
            </a:r>
            <a:endParaRPr lang="en-US" sz="2400" b="1" dirty="0">
              <a:solidFill>
                <a:srgbClr val="FFFFC1"/>
              </a:solidFill>
              <a:latin typeface="Papyrus" pitchFamily="66" charset="0"/>
            </a:endParaRPr>
          </a:p>
        </p:txBody>
      </p:sp>
    </p:spTree>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Afbeelding 7" descr="20062-1-dw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25" name="Text Box 9"/>
          <p:cNvSpPr txBox="1">
            <a:spLocks noChangeArrowheads="1"/>
          </p:cNvSpPr>
          <p:nvPr/>
        </p:nvSpPr>
        <p:spPr bwMode="auto">
          <a:xfrm>
            <a:off x="0" y="260350"/>
            <a:ext cx="9144000" cy="769441"/>
          </a:xfrm>
          <a:prstGeom prst="rect">
            <a:avLst/>
          </a:prstGeom>
          <a:noFill/>
          <a:ln w="9525">
            <a:noFill/>
            <a:miter lim="800000"/>
            <a:headEnd/>
            <a:tailEnd/>
          </a:ln>
        </p:spPr>
        <p:txBody>
          <a:bodyPr>
            <a:spAutoFit/>
          </a:bodyPr>
          <a:lstStyle/>
          <a:p>
            <a:pPr algn="ctr">
              <a:spcBef>
                <a:spcPct val="50000"/>
              </a:spcBef>
            </a:pPr>
            <a:r>
              <a:rPr lang="nl-NL" sz="4400" dirty="0" smtClean="0">
                <a:solidFill>
                  <a:srgbClr val="FFFF00"/>
                </a:solidFill>
                <a:latin typeface="Australian Sunrise" pitchFamily="2" charset="0"/>
              </a:rPr>
              <a:t>Entering into the Holy of Holies...</a:t>
            </a:r>
            <a:endParaRPr lang="nl-NL" sz="4400" dirty="0">
              <a:solidFill>
                <a:srgbClr val="FFFF00"/>
              </a:solidFill>
              <a:latin typeface="Australian Sunrise" pitchFamily="2" charset="0"/>
            </a:endParaRPr>
          </a:p>
        </p:txBody>
      </p:sp>
      <p:sp>
        <p:nvSpPr>
          <p:cNvPr id="5" name="Rectangle 4"/>
          <p:cNvSpPr/>
          <p:nvPr/>
        </p:nvSpPr>
        <p:spPr>
          <a:xfrm>
            <a:off x="0" y="4180344"/>
            <a:ext cx="9144000" cy="2677656"/>
          </a:xfrm>
          <a:prstGeom prst="rect">
            <a:avLst/>
          </a:prstGeom>
          <a:solidFill>
            <a:srgbClr val="DED900">
              <a:alpha val="32000"/>
            </a:srgbClr>
          </a:solidFill>
        </p:spPr>
        <p:txBody>
          <a:bodyPr wrap="square">
            <a:spAutoFit/>
          </a:bodyPr>
          <a:lstStyle/>
          <a:p>
            <a:pPr algn="just" eaLnBrk="1" hangingPunct="1">
              <a:defRPr/>
            </a:pPr>
            <a:r>
              <a:rPr lang="en-US" sz="2400" b="1" dirty="0" smtClean="0">
                <a:solidFill>
                  <a:srgbClr val="FFFFC1"/>
                </a:solidFill>
                <a:latin typeface="Papyrus" pitchFamily="66" charset="0"/>
              </a:rPr>
              <a:t>3. Above the mercy seat was the Shekinah Glory, the manifestation of the Divine Presence; and from between the cherubim, G-D made known His will. Divine messages were sometimes communicated to the high priest by a voice from the cloud. Sometimes a light fell upon the angel at the right, to signify approval or acceptance, or a shadow or cloud rested upon the one at the left to reveal disapproval or rejection.</a:t>
            </a:r>
            <a:endParaRPr lang="nl-BE" sz="2400" b="1" dirty="0" smtClean="0">
              <a:solidFill>
                <a:srgbClr val="FFFFC1"/>
              </a:solidFill>
              <a:latin typeface="Papyrus" pitchFamily="66" charset="0"/>
            </a:endParaRPr>
          </a:p>
        </p:txBody>
      </p:sp>
    </p:spTree>
  </p:cSld>
  <p:clrMapOvr>
    <a:masterClrMapping/>
  </p:clrMapOvr>
  <p:transition spd="med" advTm="2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80900" name="Rectangle 4"/>
          <p:cNvSpPr>
            <a:spLocks noGrp="1" noChangeArrowheads="1"/>
          </p:cNvSpPr>
          <p:nvPr>
            <p:ph sz="quarter" idx="1"/>
          </p:nvPr>
        </p:nvSpPr>
        <p:spPr>
          <a:xfrm>
            <a:off x="228600" y="2819400"/>
            <a:ext cx="5867400" cy="1219200"/>
          </a:xfrm>
          <a:solidFill>
            <a:srgbClr val="DED900">
              <a:alpha val="30000"/>
            </a:srgbClr>
          </a:solidFill>
        </p:spPr>
        <p:txBody>
          <a:bodyPr>
            <a:normAutofit/>
          </a:bodyPr>
          <a:lstStyle/>
          <a:p>
            <a:pPr algn="just">
              <a:buNone/>
              <a:defRPr/>
            </a:pPr>
            <a:r>
              <a:rPr lang="en-US" sz="2900" b="1" dirty="0" smtClean="0">
                <a:solidFill>
                  <a:srgbClr val="FFFF99"/>
                </a:solidFill>
                <a:latin typeface="Papyrus" pitchFamily="66" charset="0"/>
              </a:rPr>
              <a:t>Here you can meet G-D! In Holiness, Worthily, in humility…</a:t>
            </a:r>
          </a:p>
          <a:p>
            <a:pPr algn="just" eaLnBrk="1" hangingPunct="1">
              <a:buNone/>
              <a:defRPr/>
            </a:pPr>
            <a:endParaRPr lang="en-US" sz="2800" b="1" dirty="0" smtClean="0">
              <a:solidFill>
                <a:srgbClr val="FFFF99"/>
              </a:solidFill>
              <a:latin typeface="Papyrus" pitchFamily="66" charset="0"/>
            </a:endParaRPr>
          </a:p>
          <a:p>
            <a:pPr algn="ctr" eaLnBrk="1" hangingPunct="1">
              <a:buFontTx/>
              <a:buNone/>
              <a:defRPr/>
            </a:pPr>
            <a:endParaRPr lang="en-US" b="1" i="1" dirty="0" smtClean="0">
              <a:solidFill>
                <a:schemeClr val="accent2"/>
              </a:solidFill>
              <a:latin typeface="Monotype Corsiva" pitchFamily="66" charset="0"/>
            </a:endParaRPr>
          </a:p>
        </p:txBody>
      </p:sp>
      <p:sp>
        <p:nvSpPr>
          <p:cNvPr id="6" name="Slide Number Placeholder 5"/>
          <p:cNvSpPr>
            <a:spLocks noGrp="1"/>
          </p:cNvSpPr>
          <p:nvPr>
            <p:ph type="sldNum" sz="quarter" idx="15"/>
          </p:nvPr>
        </p:nvSpPr>
        <p:spPr/>
        <p:txBody>
          <a:bodyPr/>
          <a:lstStyle/>
          <a:p>
            <a:pPr>
              <a:defRPr/>
            </a:pPr>
            <a:fld id="{CE9BD84F-ECB2-47FC-8579-922A8F5C49E0}" type="slidenum">
              <a:rPr lang="en-US" b="1" smtClean="0">
                <a:solidFill>
                  <a:srgbClr val="D60093"/>
                </a:solidFill>
                <a:latin typeface="Papyrus" pitchFamily="66" charset="0"/>
              </a:rPr>
              <a:pPr>
                <a:defRPr/>
              </a:pPr>
              <a:t>38</a:t>
            </a:fld>
            <a:endParaRPr lang="en-US" b="1" dirty="0">
              <a:solidFill>
                <a:srgbClr val="D60093"/>
              </a:solidFill>
              <a:latin typeface="Papyrus" pitchFamily="66" charset="0"/>
            </a:endParaRPr>
          </a:p>
        </p:txBody>
      </p:sp>
      <p:sp>
        <p:nvSpPr>
          <p:cNvPr id="7" name="TextBox 6"/>
          <p:cNvSpPr txBox="1"/>
          <p:nvPr/>
        </p:nvSpPr>
        <p:spPr>
          <a:xfrm>
            <a:off x="228600" y="914400"/>
            <a:ext cx="8534400" cy="646331"/>
          </a:xfrm>
          <a:prstGeom prst="rect">
            <a:avLst/>
          </a:prstGeom>
          <a:solidFill>
            <a:srgbClr val="DED900">
              <a:alpha val="37000"/>
            </a:srgbClr>
          </a:solidFill>
        </p:spPr>
        <p:txBody>
          <a:bodyPr wrap="square" rtlCol="0">
            <a:spAutoFit/>
          </a:bodyPr>
          <a:lstStyle/>
          <a:p>
            <a:pPr algn="ctr"/>
            <a:r>
              <a:rPr lang="en-US" sz="3600" b="1" dirty="0" smtClean="0">
                <a:solidFill>
                  <a:srgbClr val="FFFF99"/>
                </a:solidFill>
                <a:latin typeface="Papyrus" pitchFamily="66" charset="0"/>
              </a:rPr>
              <a:t>The Shekinah Glory of G-D!</a:t>
            </a:r>
            <a:endParaRPr lang="en-US" dirty="0"/>
          </a:p>
        </p:txBody>
      </p:sp>
      <p:sp>
        <p:nvSpPr>
          <p:cNvPr id="10" name="Rectangle 9"/>
          <p:cNvSpPr/>
          <p:nvPr/>
        </p:nvSpPr>
        <p:spPr>
          <a:xfrm>
            <a:off x="0" y="0"/>
            <a:ext cx="9144000" cy="1015663"/>
          </a:xfrm>
          <a:prstGeom prst="rect">
            <a:avLst/>
          </a:prstGeom>
          <a:noFill/>
        </p:spPr>
        <p:txBody>
          <a:bodyPr wrap="square" lIns="91440" tIns="45720" rIns="91440" bIns="45720">
            <a:spAutoFit/>
          </a:bodyPr>
          <a:lstStyle/>
          <a:p>
            <a:pPr algn="ctr"/>
            <a:r>
              <a:rPr lang="en-US" sz="6000" dirty="0" smtClean="0">
                <a:ln w="11430"/>
                <a:solidFill>
                  <a:srgbClr val="DED900"/>
                </a:solidFill>
                <a:effectLst>
                  <a:outerShdw blurRad="38100" dist="38100" dir="2700000" algn="tl">
                    <a:srgbClr val="000000">
                      <a:alpha val="43137"/>
                    </a:srgbClr>
                  </a:outerShdw>
                </a:effectLst>
                <a:latin typeface="Australian Sunrise" pitchFamily="2" charset="0"/>
              </a:rPr>
              <a:t>Holy of Holies Ministries</a:t>
            </a:r>
          </a:p>
        </p:txBody>
      </p:sp>
      <p:pic>
        <p:nvPicPr>
          <p:cNvPr id="8" name="Picture 7" descr="HolyOfHolies-StanKmet-1.jpg"/>
          <p:cNvPicPr>
            <a:picLocks noChangeAspect="1"/>
          </p:cNvPicPr>
          <p:nvPr/>
        </p:nvPicPr>
        <p:blipFill>
          <a:blip r:embed="rId3" cstate="print"/>
          <a:stretch>
            <a:fillRect/>
          </a:stretch>
        </p:blipFill>
        <p:spPr>
          <a:xfrm>
            <a:off x="6060610" y="3276600"/>
            <a:ext cx="2622364" cy="3581400"/>
          </a:xfrm>
          <a:prstGeom prst="rect">
            <a:avLst/>
          </a:prstGeom>
        </p:spPr>
      </p:pic>
      <p:pic>
        <p:nvPicPr>
          <p:cNvPr id="9" name="Picture 18" descr="JesusHighPriestArk3"/>
          <p:cNvPicPr>
            <a:picLocks noChangeAspect="1" noChangeArrowheads="1"/>
          </p:cNvPicPr>
          <p:nvPr/>
        </p:nvPicPr>
        <p:blipFill>
          <a:blip r:embed="rId4" cstate="print"/>
          <a:srcRect/>
          <a:stretch>
            <a:fillRect/>
          </a:stretch>
        </p:blipFill>
        <p:spPr bwMode="auto">
          <a:xfrm>
            <a:off x="228600" y="4114800"/>
            <a:ext cx="3048000" cy="1990090"/>
          </a:xfrm>
          <a:prstGeom prst="rect">
            <a:avLst/>
          </a:prstGeom>
          <a:noFill/>
          <a:ln w="9525">
            <a:noFill/>
            <a:miter lim="800000"/>
            <a:headEnd/>
            <a:tailEnd/>
          </a:ln>
        </p:spPr>
      </p:pic>
    </p:spTree>
  </p:cSld>
  <p:clrMapOvr>
    <a:masterClrMapping/>
  </p:clrMapOvr>
  <p:transition spd="med" advTm="20000">
    <p:wipe dir="d"/>
    <p:sndAc>
      <p:end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80900" name="Rectangle 4"/>
          <p:cNvSpPr>
            <a:spLocks noGrp="1" noChangeArrowheads="1"/>
          </p:cNvSpPr>
          <p:nvPr>
            <p:ph sz="quarter" idx="1"/>
          </p:nvPr>
        </p:nvSpPr>
        <p:spPr>
          <a:xfrm>
            <a:off x="4953000" y="1219200"/>
            <a:ext cx="3962400" cy="3733800"/>
          </a:xfrm>
          <a:solidFill>
            <a:srgbClr val="DED900">
              <a:alpha val="30000"/>
            </a:srgbClr>
          </a:solidFill>
        </p:spPr>
        <p:txBody>
          <a:bodyPr>
            <a:normAutofit/>
          </a:bodyPr>
          <a:lstStyle/>
          <a:p>
            <a:pPr algn="just">
              <a:buNone/>
              <a:defRPr/>
            </a:pPr>
            <a:r>
              <a:rPr lang="en-US" sz="2800" b="1" dirty="0" smtClean="0">
                <a:solidFill>
                  <a:srgbClr val="FFFFC1"/>
                </a:solidFill>
                <a:latin typeface="Papyrus" pitchFamily="66" charset="0"/>
              </a:rPr>
              <a:t>The ‘Church’ have come to see the significance of Moses’ Tabernacle as it relates to their pursuit of G-D into the Tabernacle’s inner sanctum, the Holy of Holies!</a:t>
            </a:r>
            <a:endParaRPr lang="en-US" sz="2800" b="1" dirty="0" smtClean="0">
              <a:solidFill>
                <a:srgbClr val="FFFF99"/>
              </a:solidFill>
              <a:latin typeface="Papyrus" pitchFamily="66" charset="0"/>
            </a:endParaRPr>
          </a:p>
          <a:p>
            <a:pPr algn="just" eaLnBrk="1" hangingPunct="1">
              <a:buNone/>
              <a:defRPr/>
            </a:pPr>
            <a:endParaRPr lang="en-US" sz="2800" b="1" dirty="0" smtClean="0">
              <a:solidFill>
                <a:srgbClr val="FFFF99"/>
              </a:solidFill>
              <a:latin typeface="Papyrus" pitchFamily="66" charset="0"/>
            </a:endParaRPr>
          </a:p>
          <a:p>
            <a:pPr algn="ctr" eaLnBrk="1" hangingPunct="1">
              <a:buFontTx/>
              <a:buNone/>
              <a:defRPr/>
            </a:pPr>
            <a:endParaRPr lang="en-US" b="1" i="1" dirty="0" smtClean="0">
              <a:solidFill>
                <a:schemeClr val="accent2"/>
              </a:solidFill>
              <a:latin typeface="Monotype Corsiva" pitchFamily="66" charset="0"/>
            </a:endParaRPr>
          </a:p>
        </p:txBody>
      </p:sp>
      <p:sp>
        <p:nvSpPr>
          <p:cNvPr id="6" name="Slide Number Placeholder 5"/>
          <p:cNvSpPr>
            <a:spLocks noGrp="1"/>
          </p:cNvSpPr>
          <p:nvPr>
            <p:ph type="sldNum" sz="quarter" idx="15"/>
          </p:nvPr>
        </p:nvSpPr>
        <p:spPr/>
        <p:txBody>
          <a:bodyPr/>
          <a:lstStyle/>
          <a:p>
            <a:pPr>
              <a:defRPr/>
            </a:pPr>
            <a:fld id="{CE9BD84F-ECB2-47FC-8579-922A8F5C49E0}" type="slidenum">
              <a:rPr lang="en-US" b="1" smtClean="0">
                <a:solidFill>
                  <a:srgbClr val="D60093"/>
                </a:solidFill>
                <a:latin typeface="Papyrus" pitchFamily="66" charset="0"/>
              </a:rPr>
              <a:pPr>
                <a:defRPr/>
              </a:pPr>
              <a:t>39</a:t>
            </a:fld>
            <a:endParaRPr lang="en-US" b="1" dirty="0">
              <a:solidFill>
                <a:srgbClr val="D60093"/>
              </a:solidFill>
              <a:latin typeface="Papyrus" pitchFamily="66" charset="0"/>
            </a:endParaRPr>
          </a:p>
        </p:txBody>
      </p:sp>
      <p:sp>
        <p:nvSpPr>
          <p:cNvPr id="10" name="Rectangle 9"/>
          <p:cNvSpPr/>
          <p:nvPr/>
        </p:nvSpPr>
        <p:spPr>
          <a:xfrm>
            <a:off x="0" y="0"/>
            <a:ext cx="9144000" cy="1015663"/>
          </a:xfrm>
          <a:prstGeom prst="rect">
            <a:avLst/>
          </a:prstGeom>
          <a:noFill/>
        </p:spPr>
        <p:txBody>
          <a:bodyPr wrap="square" lIns="91440" tIns="45720" rIns="91440" bIns="45720">
            <a:spAutoFit/>
          </a:bodyPr>
          <a:lstStyle/>
          <a:p>
            <a:pPr algn="ctr"/>
            <a:r>
              <a:rPr lang="en-US" sz="6000" dirty="0" smtClean="0">
                <a:ln w="11430"/>
                <a:solidFill>
                  <a:srgbClr val="DED900"/>
                </a:solidFill>
                <a:effectLst>
                  <a:outerShdw blurRad="38100" dist="38100" dir="2700000" algn="tl">
                    <a:srgbClr val="000000">
                      <a:alpha val="43137"/>
                    </a:srgbClr>
                  </a:outerShdw>
                </a:effectLst>
                <a:latin typeface="Australian Sunrise" pitchFamily="2" charset="0"/>
              </a:rPr>
              <a:t>Holy of Holies Ministries</a:t>
            </a:r>
          </a:p>
        </p:txBody>
      </p:sp>
    </p:spTree>
  </p:cSld>
  <p:clrMapOvr>
    <a:masterClrMapping/>
  </p:clrMapOvr>
  <p:transition spd="med" advTm="20000">
    <p:cover dir="rd"/>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0900" name="Rectangle 4"/>
          <p:cNvSpPr>
            <a:spLocks noGrp="1" noChangeArrowheads="1"/>
          </p:cNvSpPr>
          <p:nvPr>
            <p:ph sz="quarter" idx="1"/>
          </p:nvPr>
        </p:nvSpPr>
        <p:spPr>
          <a:xfrm>
            <a:off x="152400" y="3352800"/>
            <a:ext cx="8763000" cy="2590800"/>
          </a:xfrm>
          <a:solidFill>
            <a:srgbClr val="DED900">
              <a:alpha val="30000"/>
            </a:srgbClr>
          </a:solidFill>
        </p:spPr>
        <p:txBody>
          <a:bodyPr>
            <a:normAutofit fontScale="85000" lnSpcReduction="20000"/>
          </a:bodyPr>
          <a:lstStyle/>
          <a:p>
            <a:pPr algn="just">
              <a:buNone/>
              <a:defRPr/>
            </a:pPr>
            <a:r>
              <a:rPr lang="en-US" sz="2900" b="1" dirty="0" smtClean="0">
                <a:solidFill>
                  <a:srgbClr val="FFFF99"/>
                </a:solidFill>
                <a:latin typeface="Papyrus" pitchFamily="66" charset="0"/>
              </a:rPr>
              <a:t>Here G-D, condescending to dwell in Israel, commanded that a special dwelling be lifted up for Him where His presence could be manifest daily to them, and from which He would commune with them through Moses and the high priests in generations to come </a:t>
            </a:r>
            <a:r>
              <a:rPr lang="en-US" sz="2900" b="1" i="1" dirty="0" smtClean="0">
                <a:solidFill>
                  <a:srgbClr val="00FF00"/>
                </a:solidFill>
                <a:latin typeface="Papyrus" pitchFamily="66" charset="0"/>
              </a:rPr>
              <a:t>(Exodus 25:8-9). </a:t>
            </a:r>
            <a:r>
              <a:rPr lang="en-US" sz="2900" b="1" dirty="0" smtClean="0">
                <a:solidFill>
                  <a:srgbClr val="FFFF99"/>
                </a:solidFill>
                <a:latin typeface="Papyrus" pitchFamily="66" charset="0"/>
              </a:rPr>
              <a:t>Every part of the tabernacle was typical of the nature of G-D, the coming redemption, the sinfulness of man, the means of pardon through grace, and the full reconciliation of man to G-D!</a:t>
            </a:r>
          </a:p>
          <a:p>
            <a:pPr algn="just" eaLnBrk="1" hangingPunct="1">
              <a:buNone/>
              <a:defRPr/>
            </a:pPr>
            <a:endParaRPr lang="en-US" sz="2800" b="1" dirty="0" smtClean="0">
              <a:solidFill>
                <a:srgbClr val="FFFF99"/>
              </a:solidFill>
              <a:latin typeface="Papyrus" pitchFamily="66" charset="0"/>
            </a:endParaRPr>
          </a:p>
          <a:p>
            <a:pPr algn="ctr" eaLnBrk="1" hangingPunct="1">
              <a:buFontTx/>
              <a:buNone/>
              <a:defRPr/>
            </a:pPr>
            <a:endParaRPr lang="en-US" b="1" i="1" dirty="0" smtClean="0">
              <a:solidFill>
                <a:schemeClr val="accent2"/>
              </a:solidFill>
              <a:latin typeface="Monotype Corsiva" pitchFamily="66" charset="0"/>
            </a:endParaRPr>
          </a:p>
        </p:txBody>
      </p:sp>
      <p:sp>
        <p:nvSpPr>
          <p:cNvPr id="6" name="Slide Number Placeholder 5"/>
          <p:cNvSpPr>
            <a:spLocks noGrp="1"/>
          </p:cNvSpPr>
          <p:nvPr>
            <p:ph type="sldNum" sz="quarter" idx="15"/>
          </p:nvPr>
        </p:nvSpPr>
        <p:spPr/>
        <p:txBody>
          <a:bodyPr/>
          <a:lstStyle/>
          <a:p>
            <a:pPr>
              <a:defRPr/>
            </a:pPr>
            <a:fld id="{CE9BD84F-ECB2-47FC-8579-922A8F5C49E0}" type="slidenum">
              <a:rPr lang="en-US" b="1" smtClean="0">
                <a:solidFill>
                  <a:srgbClr val="D60093"/>
                </a:solidFill>
                <a:latin typeface="Papyrus" pitchFamily="66" charset="0"/>
              </a:rPr>
              <a:pPr>
                <a:defRPr/>
              </a:pPr>
              <a:t>4</a:t>
            </a:fld>
            <a:endParaRPr lang="en-US" b="1" dirty="0">
              <a:solidFill>
                <a:srgbClr val="D60093"/>
              </a:solidFill>
              <a:latin typeface="Papyrus" pitchFamily="66" charset="0"/>
            </a:endParaRPr>
          </a:p>
        </p:txBody>
      </p:sp>
      <p:sp>
        <p:nvSpPr>
          <p:cNvPr id="7" name="TextBox 6"/>
          <p:cNvSpPr txBox="1"/>
          <p:nvPr/>
        </p:nvSpPr>
        <p:spPr>
          <a:xfrm>
            <a:off x="152400" y="2667000"/>
            <a:ext cx="8534400" cy="646331"/>
          </a:xfrm>
          <a:prstGeom prst="rect">
            <a:avLst/>
          </a:prstGeom>
          <a:solidFill>
            <a:srgbClr val="DED900">
              <a:alpha val="37000"/>
            </a:srgbClr>
          </a:solidFill>
        </p:spPr>
        <p:txBody>
          <a:bodyPr wrap="square" rtlCol="0">
            <a:spAutoFit/>
          </a:bodyPr>
          <a:lstStyle/>
          <a:p>
            <a:pPr algn="ctr"/>
            <a:r>
              <a:rPr lang="en-US" sz="3600" b="1" dirty="0" smtClean="0">
                <a:solidFill>
                  <a:srgbClr val="FFFF99"/>
                </a:solidFill>
                <a:latin typeface="Papyrus" pitchFamily="66" charset="0"/>
              </a:rPr>
              <a:t>The Shekinah Glory of G-D!</a:t>
            </a:r>
            <a:endParaRPr lang="en-US" dirty="0"/>
          </a:p>
        </p:txBody>
      </p:sp>
      <p:sp>
        <p:nvSpPr>
          <p:cNvPr id="10" name="Rectangle 9"/>
          <p:cNvSpPr/>
          <p:nvPr/>
        </p:nvSpPr>
        <p:spPr>
          <a:xfrm>
            <a:off x="0" y="0"/>
            <a:ext cx="9144000" cy="1015663"/>
          </a:xfrm>
          <a:prstGeom prst="rect">
            <a:avLst/>
          </a:prstGeom>
          <a:noFill/>
        </p:spPr>
        <p:txBody>
          <a:bodyPr wrap="square" lIns="91440" tIns="45720" rIns="91440" bIns="45720">
            <a:spAutoFit/>
          </a:bodyPr>
          <a:lstStyle/>
          <a:p>
            <a:pPr algn="ctr"/>
            <a:r>
              <a:rPr lang="en-US" sz="6000" dirty="0" smtClean="0">
                <a:ln w="11430"/>
                <a:solidFill>
                  <a:srgbClr val="DED900"/>
                </a:solidFill>
                <a:effectLst>
                  <a:outerShdw blurRad="38100" dist="38100" dir="2700000" algn="tl">
                    <a:srgbClr val="000000">
                      <a:alpha val="43137"/>
                    </a:srgbClr>
                  </a:outerShdw>
                </a:effectLst>
                <a:latin typeface="Australian Sunrise" pitchFamily="2" charset="0"/>
              </a:rPr>
              <a:t>Holy of Holies Ministries</a:t>
            </a:r>
          </a:p>
        </p:txBody>
      </p:sp>
    </p:spTree>
  </p:cSld>
  <p:clrMapOvr>
    <a:masterClrMapping/>
  </p:clrMapOvr>
  <p:transition spd="med" advTm="20000">
    <p:comb dir="vert"/>
    <p:sndAc>
      <p:end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113667" name="Rectangle 3"/>
          <p:cNvSpPr>
            <a:spLocks noGrp="1" noChangeArrowheads="1"/>
          </p:cNvSpPr>
          <p:nvPr>
            <p:ph sz="quarter" idx="1"/>
          </p:nvPr>
        </p:nvSpPr>
        <p:spPr>
          <a:xfrm>
            <a:off x="0" y="2438400"/>
            <a:ext cx="9144000" cy="1219200"/>
          </a:xfrm>
        </p:spPr>
        <p:txBody>
          <a:bodyPr>
            <a:normAutofit/>
          </a:bodyPr>
          <a:lstStyle/>
          <a:p>
            <a:pPr algn="ctr" eaLnBrk="1" hangingPunct="1">
              <a:lnSpc>
                <a:spcPct val="80000"/>
              </a:lnSpc>
              <a:buFontTx/>
              <a:buNone/>
              <a:defRPr/>
            </a:pPr>
            <a:r>
              <a:rPr lang="en-US" sz="1800" b="1" dirty="0" smtClean="0">
                <a:solidFill>
                  <a:srgbClr val="FFFFC1"/>
                </a:solidFill>
                <a:latin typeface="Papyrus" pitchFamily="66" charset="0"/>
              </a:rPr>
              <a:t>This power Point presentation </a:t>
            </a:r>
          </a:p>
          <a:p>
            <a:pPr algn="ctr" eaLnBrk="1" hangingPunct="1">
              <a:lnSpc>
                <a:spcPct val="80000"/>
              </a:lnSpc>
              <a:buFontTx/>
              <a:buNone/>
              <a:defRPr/>
            </a:pPr>
            <a:r>
              <a:rPr lang="en-US" sz="1800" b="1" dirty="0" smtClean="0">
                <a:solidFill>
                  <a:srgbClr val="FFFFC1"/>
                </a:solidFill>
                <a:latin typeface="Papyrus" pitchFamily="66" charset="0"/>
              </a:rPr>
              <a:t>is created by:</a:t>
            </a:r>
          </a:p>
          <a:p>
            <a:pPr algn="ctr" eaLnBrk="1" hangingPunct="1">
              <a:lnSpc>
                <a:spcPct val="80000"/>
              </a:lnSpc>
              <a:buFontTx/>
              <a:buNone/>
              <a:defRPr/>
            </a:pPr>
            <a:r>
              <a:rPr lang="en-US" sz="1800" b="1" dirty="0" smtClean="0">
                <a:solidFill>
                  <a:srgbClr val="FFFFC1"/>
                </a:solidFill>
                <a:latin typeface="Papyrus" pitchFamily="66" charset="0"/>
              </a:rPr>
              <a:t>Paul van Beek</a:t>
            </a:r>
          </a:p>
          <a:p>
            <a:pPr algn="ctr">
              <a:lnSpc>
                <a:spcPct val="80000"/>
              </a:lnSpc>
              <a:buNone/>
              <a:defRPr/>
            </a:pPr>
            <a:r>
              <a:rPr lang="en-US" sz="1800" b="1" u="sng" dirty="0" smtClean="0">
                <a:solidFill>
                  <a:srgbClr val="00B0F0"/>
                </a:solidFill>
                <a:latin typeface="Papyrus" pitchFamily="66" charset="0"/>
                <a:hlinkClick r:id="rId3"/>
              </a:rPr>
              <a:t>www.Endtimeharvestrevival.org</a:t>
            </a:r>
            <a:endParaRPr lang="en-US" sz="1800" b="1" u="sng" dirty="0" smtClean="0">
              <a:solidFill>
                <a:srgbClr val="00B0F0"/>
              </a:solidFill>
              <a:latin typeface="Papyrus" pitchFamily="66" charset="0"/>
            </a:endParaRPr>
          </a:p>
          <a:p>
            <a:pPr algn="ctr" eaLnBrk="1" hangingPunct="1">
              <a:lnSpc>
                <a:spcPct val="80000"/>
              </a:lnSpc>
              <a:buFontTx/>
              <a:buNone/>
              <a:defRPr/>
            </a:pPr>
            <a:endParaRPr lang="en-US" sz="2400" b="1" dirty="0" smtClean="0">
              <a:solidFill>
                <a:srgbClr val="FFFFC1"/>
              </a:solidFill>
              <a:latin typeface="Papyrus" pitchFamily="66" charset="0"/>
            </a:endParaRPr>
          </a:p>
          <a:p>
            <a:pPr algn="ctr" eaLnBrk="1" hangingPunct="1">
              <a:lnSpc>
                <a:spcPct val="80000"/>
              </a:lnSpc>
              <a:buFontTx/>
              <a:buNone/>
              <a:defRPr/>
            </a:pPr>
            <a:endParaRPr lang="en-US" sz="2800" b="1" dirty="0" smtClean="0">
              <a:solidFill>
                <a:srgbClr val="800080"/>
              </a:solidFill>
              <a:latin typeface="Monotype Corsiva" pitchFamily="66" charset="0"/>
            </a:endParaRPr>
          </a:p>
          <a:p>
            <a:pPr algn="ctr" eaLnBrk="1" hangingPunct="1">
              <a:lnSpc>
                <a:spcPct val="80000"/>
              </a:lnSpc>
              <a:buFontTx/>
              <a:buNone/>
              <a:defRPr/>
            </a:pPr>
            <a:endParaRPr lang="en-US" sz="800" b="1" i="1" dirty="0" smtClean="0">
              <a:solidFill>
                <a:schemeClr val="accent2"/>
              </a:solidFill>
              <a:latin typeface="Monotype Corsiva" pitchFamily="66" charset="0"/>
            </a:endParaRPr>
          </a:p>
          <a:p>
            <a:pPr algn="ctr" eaLnBrk="1" hangingPunct="1">
              <a:lnSpc>
                <a:spcPct val="80000"/>
              </a:lnSpc>
              <a:buFontTx/>
              <a:buNone/>
              <a:defRPr/>
            </a:pPr>
            <a:endParaRPr lang="en-US" sz="800" dirty="0" smtClean="0">
              <a:solidFill>
                <a:srgbClr val="FFFF99"/>
              </a:solidFill>
              <a:latin typeface="Monotype Corsiva" pitchFamily="66" charset="0"/>
            </a:endParaRPr>
          </a:p>
        </p:txBody>
      </p:sp>
      <p:sp>
        <p:nvSpPr>
          <p:cNvPr id="8" name="Slide Number Placeholder 7"/>
          <p:cNvSpPr>
            <a:spLocks noGrp="1"/>
          </p:cNvSpPr>
          <p:nvPr>
            <p:ph type="sldNum" sz="quarter" idx="15"/>
          </p:nvPr>
        </p:nvSpPr>
        <p:spPr/>
        <p:txBody>
          <a:bodyPr/>
          <a:lstStyle/>
          <a:p>
            <a:pPr>
              <a:defRPr/>
            </a:pPr>
            <a:fld id="{CE9BD84F-ECB2-47FC-8579-922A8F5C49E0}" type="slidenum">
              <a:rPr lang="en-US" smtClean="0">
                <a:solidFill>
                  <a:srgbClr val="FFFF00"/>
                </a:solidFill>
              </a:rPr>
              <a:pPr>
                <a:defRPr/>
              </a:pPr>
              <a:t>40</a:t>
            </a:fld>
            <a:endParaRPr lang="en-US" dirty="0">
              <a:solidFill>
                <a:srgbClr val="FFFF00"/>
              </a:solidFill>
            </a:endParaRPr>
          </a:p>
        </p:txBody>
      </p:sp>
      <p:sp>
        <p:nvSpPr>
          <p:cNvPr id="113677" name="Rectangle 13"/>
          <p:cNvSpPr>
            <a:spLocks noChangeArrowheads="1"/>
          </p:cNvSpPr>
          <p:nvPr/>
        </p:nvSpPr>
        <p:spPr bwMode="auto">
          <a:xfrm>
            <a:off x="2209800" y="3733800"/>
            <a:ext cx="4953000" cy="338554"/>
          </a:xfrm>
          <a:prstGeom prst="rect">
            <a:avLst/>
          </a:prstGeom>
          <a:noFill/>
          <a:ln w="9525">
            <a:noFill/>
            <a:miter lim="800000"/>
            <a:headEnd/>
            <a:tailEnd/>
          </a:ln>
          <a:effectLst/>
        </p:spPr>
        <p:txBody>
          <a:bodyPr wrap="square">
            <a:spAutoFit/>
          </a:bodyPr>
          <a:lstStyle/>
          <a:p>
            <a:pPr algn="ctr">
              <a:defRPr/>
            </a:pPr>
            <a:r>
              <a:rPr lang="en-US" sz="1600" b="1" dirty="0">
                <a:solidFill>
                  <a:srgbClr val="FFFF99"/>
                </a:solidFill>
                <a:effectLst>
                  <a:outerShdw blurRad="38100" dist="38100" dir="2700000" algn="tl">
                    <a:srgbClr val="000000"/>
                  </a:outerShdw>
                </a:effectLst>
                <a:latin typeface="Papyrus" pitchFamily="66" charset="0"/>
              </a:rPr>
              <a:t>God’s </a:t>
            </a:r>
            <a:r>
              <a:rPr lang="en-US" sz="1600" b="1" dirty="0">
                <a:solidFill>
                  <a:srgbClr val="FF00FF"/>
                </a:solidFill>
                <a:effectLst>
                  <a:outerShdw blurRad="38100" dist="38100" dir="2700000" algn="tl">
                    <a:srgbClr val="000000"/>
                  </a:outerShdw>
                </a:effectLst>
                <a:latin typeface="Papyrus" pitchFamily="66" charset="0"/>
              </a:rPr>
              <a:t>Outreach Ministry Int.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
        <p:nvSpPr>
          <p:cNvPr id="11" name="TextBox 10"/>
          <p:cNvSpPr txBox="1"/>
          <p:nvPr/>
        </p:nvSpPr>
        <p:spPr>
          <a:xfrm>
            <a:off x="0" y="4038600"/>
            <a:ext cx="9144000" cy="800219"/>
          </a:xfrm>
          <a:prstGeom prst="rect">
            <a:avLst/>
          </a:prstGeom>
          <a:noFill/>
        </p:spPr>
        <p:txBody>
          <a:bodyPr wrap="square" rtlCol="0">
            <a:spAutoFit/>
          </a:bodyPr>
          <a:lstStyle/>
          <a:p>
            <a:pPr algn="ctr"/>
            <a:r>
              <a:rPr lang="en-US" sz="1200" b="1" dirty="0" smtClean="0">
                <a:solidFill>
                  <a:srgbClr val="FF0000"/>
                </a:solidFill>
                <a:effectLst>
                  <a:outerShdw blurRad="38100" dist="38100" dir="2700000" algn="tl">
                    <a:srgbClr val="000000"/>
                  </a:outerShdw>
                </a:effectLst>
                <a:latin typeface="Papyrus" pitchFamily="66" charset="0"/>
              </a:rPr>
              <a:t> </a:t>
            </a:r>
            <a:r>
              <a:rPr lang="en-US" b="1" dirty="0" smtClean="0">
                <a:solidFill>
                  <a:srgbClr val="FF0000"/>
                </a:solidFill>
                <a:effectLst>
                  <a:outerShdw blurRad="38100" dist="38100" dir="2700000" algn="tl">
                    <a:srgbClr val="000000"/>
                  </a:outerShdw>
                </a:effectLst>
                <a:latin typeface="Papyrus" pitchFamily="66" charset="0"/>
                <a:sym typeface="Webdings"/>
              </a:rPr>
              <a:t></a:t>
            </a:r>
            <a:r>
              <a:rPr lang="en-US" sz="1200" b="1" dirty="0" smtClean="0">
                <a:solidFill>
                  <a:srgbClr val="FF0000"/>
                </a:solidFill>
                <a:effectLst>
                  <a:outerShdw blurRad="38100" dist="38100" dir="2700000" algn="tl">
                    <a:srgbClr val="000000"/>
                  </a:outerShdw>
                </a:effectLst>
                <a:latin typeface="Papyrus" pitchFamily="66" charset="0"/>
              </a:rPr>
              <a:t> </a:t>
            </a:r>
            <a:r>
              <a:rPr lang="en-US" b="1" dirty="0" smtClean="0">
                <a:solidFill>
                  <a:srgbClr val="FFC000"/>
                </a:solidFill>
                <a:effectLst>
                  <a:outerShdw blurRad="38100" dist="38100" dir="2700000" algn="tl">
                    <a:srgbClr val="000000"/>
                  </a:outerShdw>
                </a:effectLst>
                <a:latin typeface="Papyrus" pitchFamily="66" charset="0"/>
              </a:rPr>
              <a:t>Golden Altar Worship ©  by Freddy Hayler  -  Golden Altar Music</a:t>
            </a:r>
          </a:p>
          <a:p>
            <a:pPr algn="ctr"/>
            <a:r>
              <a:rPr lang="en-US" sz="1400" b="1" dirty="0" smtClean="0">
                <a:solidFill>
                  <a:srgbClr val="FFC000"/>
                </a:solidFill>
                <a:effectLst>
                  <a:outerShdw blurRad="38100" dist="38100" dir="2700000" algn="tl">
                    <a:srgbClr val="000000"/>
                  </a:outerShdw>
                </a:effectLst>
                <a:latin typeface="Papyrus" pitchFamily="66" charset="0"/>
              </a:rPr>
              <a:t>With permission to use</a:t>
            </a:r>
          </a:p>
          <a:p>
            <a:pPr algn="ctr"/>
            <a:r>
              <a:rPr lang="en-US" sz="1400" b="1" dirty="0" smtClean="0">
                <a:solidFill>
                  <a:srgbClr val="FFD9F5"/>
                </a:solidFill>
                <a:effectLst>
                  <a:outerShdw blurRad="38100" dist="38100" dir="2700000" algn="tl">
                    <a:srgbClr val="000000"/>
                  </a:outerShdw>
                </a:effectLst>
                <a:latin typeface="Papyrus" pitchFamily="66" charset="0"/>
                <a:hlinkClick r:id="rId4"/>
              </a:rPr>
              <a:t>www.Songsofangels.com</a:t>
            </a:r>
            <a:r>
              <a:rPr lang="en-US" sz="1400" b="1" dirty="0" smtClean="0">
                <a:solidFill>
                  <a:srgbClr val="FFD9F5"/>
                </a:solidFill>
                <a:effectLst>
                  <a:outerShdw blurRad="38100" dist="38100" dir="2700000" algn="tl">
                    <a:srgbClr val="000000"/>
                  </a:outerShdw>
                </a:effectLst>
                <a:latin typeface="Papyrus" pitchFamily="66" charset="0"/>
              </a:rPr>
              <a:t> </a:t>
            </a:r>
          </a:p>
        </p:txBody>
      </p:sp>
      <p:pic>
        <p:nvPicPr>
          <p:cNvPr id="9" name="Picture 17" descr="ShofarsG"/>
          <p:cNvPicPr>
            <a:picLocks noChangeAspect="1" noChangeArrowheads="1"/>
          </p:cNvPicPr>
          <p:nvPr/>
        </p:nvPicPr>
        <p:blipFill>
          <a:blip r:embed="rId5" cstate="print"/>
          <a:srcRect/>
          <a:stretch>
            <a:fillRect/>
          </a:stretch>
        </p:blipFill>
        <p:spPr bwMode="auto">
          <a:xfrm>
            <a:off x="152400" y="4319588"/>
            <a:ext cx="5791200" cy="2538412"/>
          </a:xfrm>
          <a:prstGeom prst="rect">
            <a:avLst/>
          </a:prstGeom>
          <a:noFill/>
          <a:ln w="9525">
            <a:noFill/>
            <a:miter lim="800000"/>
            <a:headEnd/>
            <a:tailEnd/>
          </a:ln>
        </p:spPr>
      </p:pic>
      <p:sp>
        <p:nvSpPr>
          <p:cNvPr id="10" name="Rectangle 9"/>
          <p:cNvSpPr/>
          <p:nvPr/>
        </p:nvSpPr>
        <p:spPr>
          <a:xfrm>
            <a:off x="0" y="0"/>
            <a:ext cx="9144000" cy="1015663"/>
          </a:xfrm>
          <a:prstGeom prst="rect">
            <a:avLst/>
          </a:prstGeom>
          <a:noFill/>
        </p:spPr>
        <p:txBody>
          <a:bodyPr wrap="square" lIns="91440" tIns="45720" rIns="91440" bIns="45720">
            <a:spAutoFit/>
          </a:bodyPr>
          <a:lstStyle/>
          <a:p>
            <a:pPr algn="ctr"/>
            <a:r>
              <a:rPr lang="en-US" sz="6000" dirty="0" smtClean="0">
                <a:ln w="11430"/>
                <a:solidFill>
                  <a:srgbClr val="DED900"/>
                </a:solidFill>
                <a:effectLst>
                  <a:outerShdw blurRad="38100" dist="38100" dir="2700000" algn="tl">
                    <a:srgbClr val="000000">
                      <a:alpha val="43137"/>
                    </a:srgbClr>
                  </a:outerShdw>
                </a:effectLst>
                <a:latin typeface="Australian Sunrise" pitchFamily="2" charset="0"/>
              </a:rPr>
              <a:t>Holy of Holies Ministries</a:t>
            </a:r>
          </a:p>
        </p:txBody>
      </p:sp>
      <p:sp>
        <p:nvSpPr>
          <p:cNvPr id="12" name="Rectangle 3"/>
          <p:cNvSpPr txBox="1">
            <a:spLocks noChangeArrowheads="1"/>
          </p:cNvSpPr>
          <p:nvPr/>
        </p:nvSpPr>
        <p:spPr>
          <a:xfrm>
            <a:off x="0" y="1143000"/>
            <a:ext cx="9144000" cy="1143000"/>
          </a:xfrm>
          <a:prstGeom prst="rect">
            <a:avLst/>
          </a:prstGeom>
        </p:spPr>
        <p:txBody>
          <a:bodyPr vert="horz">
            <a:normAutofit fontScale="85000" lnSpcReduction="20000"/>
          </a:bodyPr>
          <a:lstStyle/>
          <a:p>
            <a:pPr marL="274320" marR="0" lvl="0" indent="-274320" algn="ctr" defTabSz="914400" rtl="0" eaLnBrk="1" fontAlgn="auto" latinLnBrk="0" hangingPunct="1">
              <a:lnSpc>
                <a:spcPct val="80000"/>
              </a:lnSpc>
              <a:spcBef>
                <a:spcPts val="600"/>
              </a:spcBef>
              <a:spcAft>
                <a:spcPts val="0"/>
              </a:spcAft>
              <a:buClr>
                <a:schemeClr val="accent1"/>
              </a:buClr>
              <a:buSzPct val="70000"/>
              <a:buFontTx/>
              <a:buNone/>
              <a:tabLst/>
              <a:defRPr/>
            </a:pPr>
            <a:r>
              <a:rPr kumimoji="0" lang="en-US" sz="3400" b="1" i="0" u="none" strike="noStrike" kern="1200" cap="none" spc="0" normalizeH="0" baseline="0" noProof="0" dirty="0" smtClean="0">
                <a:ln>
                  <a:noFill/>
                </a:ln>
                <a:solidFill>
                  <a:srgbClr val="FFFF00"/>
                </a:solidFill>
                <a:effectLst/>
                <a:uLnTx/>
                <a:uFillTx/>
                <a:latin typeface="Papyrus" pitchFamily="66" charset="0"/>
                <a:ea typeface="+mn-ea"/>
                <a:cs typeface="+mn-cs"/>
              </a:rPr>
              <a:t>2140 Victory Garden </a:t>
            </a:r>
            <a:r>
              <a:rPr lang="en-US" sz="3400" b="1" dirty="0" smtClean="0">
                <a:solidFill>
                  <a:srgbClr val="FFFF00"/>
                </a:solidFill>
                <a:latin typeface="Papyrus" pitchFamily="66" charset="0"/>
              </a:rPr>
              <a:t>L</a:t>
            </a:r>
            <a:r>
              <a:rPr kumimoji="0" lang="en-US" sz="3400" b="1" i="0" u="none" strike="noStrike" kern="1200" cap="none" spc="0" normalizeH="0" baseline="0" noProof="0" dirty="0" err="1" smtClean="0">
                <a:ln>
                  <a:noFill/>
                </a:ln>
                <a:solidFill>
                  <a:srgbClr val="FFFF00"/>
                </a:solidFill>
                <a:effectLst/>
                <a:uLnTx/>
                <a:uFillTx/>
                <a:latin typeface="Papyrus" pitchFamily="66" charset="0"/>
                <a:ea typeface="+mn-ea"/>
                <a:cs typeface="+mn-cs"/>
              </a:rPr>
              <a:t>ane</a:t>
            </a:r>
            <a:r>
              <a:rPr kumimoji="0" lang="en-US" sz="3400" b="1" i="0" u="none" strike="noStrike" kern="1200" cap="none" spc="0" normalizeH="0" baseline="0" noProof="0" dirty="0" smtClean="0">
                <a:ln>
                  <a:noFill/>
                </a:ln>
                <a:solidFill>
                  <a:srgbClr val="FFFF00"/>
                </a:solidFill>
                <a:effectLst/>
                <a:uLnTx/>
                <a:uFillTx/>
                <a:latin typeface="Papyrus" pitchFamily="66" charset="0"/>
                <a:ea typeface="+mn-ea"/>
                <a:cs typeface="+mn-cs"/>
              </a:rPr>
              <a:t>.</a:t>
            </a:r>
            <a:endParaRPr lang="en-US" sz="3400" b="1" dirty="0" smtClean="0">
              <a:solidFill>
                <a:srgbClr val="FFFF00"/>
              </a:solidFill>
              <a:latin typeface="Papyrus" pitchFamily="66" charset="0"/>
            </a:endParaRPr>
          </a:p>
          <a:p>
            <a:pPr marL="274320" marR="0" lvl="0" indent="-274320" algn="ctr" defTabSz="914400" rtl="0" eaLnBrk="1" fontAlgn="auto" latinLnBrk="0" hangingPunct="1">
              <a:lnSpc>
                <a:spcPct val="80000"/>
              </a:lnSpc>
              <a:spcBef>
                <a:spcPts val="600"/>
              </a:spcBef>
              <a:spcAft>
                <a:spcPts val="0"/>
              </a:spcAft>
              <a:buClr>
                <a:schemeClr val="accent1"/>
              </a:buClr>
              <a:buSzPct val="70000"/>
              <a:buFontTx/>
              <a:buNone/>
              <a:tabLst/>
              <a:defRPr/>
            </a:pPr>
            <a:r>
              <a:rPr lang="en-US" sz="3400" b="1" dirty="0" smtClean="0">
                <a:solidFill>
                  <a:srgbClr val="FFFF00"/>
                </a:solidFill>
                <a:latin typeface="Papyrus" pitchFamily="66" charset="0"/>
              </a:rPr>
              <a:t>Tallahassee; Florida; 32301</a:t>
            </a:r>
          </a:p>
          <a:p>
            <a:pPr marL="274320" lvl="0" indent="-274320" algn="ctr" eaLnBrk="1" fontAlgn="auto" hangingPunct="1">
              <a:lnSpc>
                <a:spcPct val="80000"/>
              </a:lnSpc>
              <a:spcBef>
                <a:spcPts val="600"/>
              </a:spcBef>
              <a:spcAft>
                <a:spcPts val="0"/>
              </a:spcAft>
              <a:buClr>
                <a:schemeClr val="accent1"/>
              </a:buClr>
              <a:buSzPct val="70000"/>
              <a:defRPr/>
            </a:pPr>
            <a:r>
              <a:rPr lang="en-US" sz="3400" b="1" dirty="0" smtClean="0">
                <a:solidFill>
                  <a:srgbClr val="FFFF00"/>
                </a:solidFill>
                <a:latin typeface="Papyrus" pitchFamily="66" charset="0"/>
              </a:rPr>
              <a:t>Phone: Stan Kmet:  (850) 322-0322</a:t>
            </a:r>
            <a:endParaRPr kumimoji="0" lang="en-US" sz="3400" b="1" i="0" u="none" strike="noStrike" kern="1200" cap="none" spc="0" normalizeH="0" baseline="0" noProof="0" dirty="0" smtClean="0">
              <a:ln>
                <a:noFill/>
              </a:ln>
              <a:solidFill>
                <a:srgbClr val="FFFF00"/>
              </a:solidFill>
              <a:effectLst/>
              <a:uLnTx/>
              <a:uFillTx/>
              <a:latin typeface="Papyrus" pitchFamily="66" charset="0"/>
              <a:ea typeface="+mn-ea"/>
              <a:cs typeface="+mn-cs"/>
            </a:endParaRPr>
          </a:p>
          <a:p>
            <a:pPr marL="274320" marR="0" lvl="0" indent="-274320" algn="ctr" defTabSz="914400" rtl="0" eaLnBrk="1" fontAlgn="auto" latinLnBrk="0" hangingPunct="1">
              <a:lnSpc>
                <a:spcPct val="80000"/>
              </a:lnSpc>
              <a:spcBef>
                <a:spcPts val="600"/>
              </a:spcBef>
              <a:spcAft>
                <a:spcPts val="0"/>
              </a:spcAft>
              <a:buClr>
                <a:schemeClr val="accent1"/>
              </a:buClr>
              <a:buSzPct val="70000"/>
              <a:buFontTx/>
              <a:buNone/>
              <a:tabLst/>
              <a:defRPr/>
            </a:pPr>
            <a:endParaRPr kumimoji="0" lang="en-US" sz="2400" b="1" i="0" u="none" strike="noStrike" kern="1200" cap="none" spc="0" normalizeH="0" baseline="0" noProof="0" dirty="0" smtClean="0">
              <a:ln>
                <a:noFill/>
              </a:ln>
              <a:solidFill>
                <a:srgbClr val="FFFFC1"/>
              </a:solidFill>
              <a:effectLst/>
              <a:uLnTx/>
              <a:uFillTx/>
              <a:latin typeface="Papyrus" pitchFamily="66" charset="0"/>
              <a:ea typeface="+mn-ea"/>
              <a:cs typeface="+mn-cs"/>
            </a:endParaRPr>
          </a:p>
          <a:p>
            <a:pPr marL="274320" marR="0" lvl="0" indent="-274320" algn="ctr" defTabSz="914400" rtl="0" eaLnBrk="1" fontAlgn="auto" latinLnBrk="0" hangingPunct="1">
              <a:lnSpc>
                <a:spcPct val="80000"/>
              </a:lnSpc>
              <a:spcBef>
                <a:spcPts val="600"/>
              </a:spcBef>
              <a:spcAft>
                <a:spcPts val="0"/>
              </a:spcAft>
              <a:buClr>
                <a:schemeClr val="accent1"/>
              </a:buClr>
              <a:buSzPct val="70000"/>
              <a:buFontTx/>
              <a:buNone/>
              <a:tabLst/>
              <a:defRPr/>
            </a:pPr>
            <a:endParaRPr kumimoji="0" lang="en-US" sz="2800" b="1" i="0" u="none" strike="noStrike" kern="1200" cap="none" spc="0" normalizeH="0" baseline="0" noProof="0" dirty="0" smtClean="0">
              <a:ln>
                <a:noFill/>
              </a:ln>
              <a:solidFill>
                <a:srgbClr val="800080"/>
              </a:solidFill>
              <a:effectLst/>
              <a:uLnTx/>
              <a:uFillTx/>
              <a:latin typeface="Monotype Corsiva" pitchFamily="66" charset="0"/>
              <a:ea typeface="+mn-ea"/>
              <a:cs typeface="+mn-cs"/>
            </a:endParaRPr>
          </a:p>
          <a:p>
            <a:pPr marL="274320" marR="0" lvl="0" indent="-274320" algn="ctr" defTabSz="914400" rtl="0" eaLnBrk="1" fontAlgn="auto" latinLnBrk="0" hangingPunct="1">
              <a:lnSpc>
                <a:spcPct val="80000"/>
              </a:lnSpc>
              <a:spcBef>
                <a:spcPts val="600"/>
              </a:spcBef>
              <a:spcAft>
                <a:spcPts val="0"/>
              </a:spcAft>
              <a:buClr>
                <a:schemeClr val="accent1"/>
              </a:buClr>
              <a:buSzPct val="70000"/>
              <a:buFontTx/>
              <a:buNone/>
              <a:tabLst/>
              <a:defRPr/>
            </a:pPr>
            <a:endParaRPr kumimoji="0" lang="en-US" sz="800" b="1" i="1" u="none" strike="noStrike" kern="1200" cap="none" spc="0" normalizeH="0" baseline="0" noProof="0" dirty="0" smtClean="0">
              <a:ln>
                <a:noFill/>
              </a:ln>
              <a:solidFill>
                <a:schemeClr val="accent2"/>
              </a:solidFill>
              <a:effectLst/>
              <a:uLnTx/>
              <a:uFillTx/>
              <a:latin typeface="Monotype Corsiva" pitchFamily="66" charset="0"/>
              <a:ea typeface="+mn-ea"/>
              <a:cs typeface="+mn-cs"/>
            </a:endParaRPr>
          </a:p>
          <a:p>
            <a:pPr marL="274320" marR="0" lvl="0" indent="-274320" algn="ctr" defTabSz="914400" rtl="0" eaLnBrk="1" fontAlgn="auto" latinLnBrk="0" hangingPunct="1">
              <a:lnSpc>
                <a:spcPct val="80000"/>
              </a:lnSpc>
              <a:spcBef>
                <a:spcPts val="600"/>
              </a:spcBef>
              <a:spcAft>
                <a:spcPts val="0"/>
              </a:spcAft>
              <a:buClr>
                <a:schemeClr val="accent1"/>
              </a:buClr>
              <a:buSzPct val="70000"/>
              <a:buFontTx/>
              <a:buNone/>
              <a:tabLst/>
              <a:defRPr/>
            </a:pPr>
            <a:endParaRPr kumimoji="0" lang="en-US" sz="800" b="0" i="0" u="none" strike="noStrike" kern="1200" cap="none" spc="0" normalizeH="0" baseline="0" noProof="0" dirty="0" smtClean="0">
              <a:ln>
                <a:noFill/>
              </a:ln>
              <a:solidFill>
                <a:srgbClr val="FFFF99"/>
              </a:solidFill>
              <a:effectLst/>
              <a:uLnTx/>
              <a:uFillTx/>
              <a:latin typeface="Monotype Corsiva" pitchFamily="66" charset="0"/>
              <a:ea typeface="+mn-ea"/>
              <a:cs typeface="+mn-cs"/>
            </a:endParaRPr>
          </a:p>
        </p:txBody>
      </p:sp>
    </p:spTree>
  </p:cSld>
  <p:clrMapOvr>
    <a:masterClrMapping/>
  </p:clrMapOvr>
  <p:transition spd="med" advTm="20000">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8" name="Picture 7" descr="HolyOfHolies-Shofar-Blowing-2.jpg"/>
          <p:cNvPicPr>
            <a:picLocks noChangeAspect="1"/>
          </p:cNvPicPr>
          <p:nvPr/>
        </p:nvPicPr>
        <p:blipFill>
          <a:blip r:embed="rId3" cstate="print"/>
          <a:stretch>
            <a:fillRect/>
          </a:stretch>
        </p:blipFill>
        <p:spPr>
          <a:xfrm>
            <a:off x="228600" y="685800"/>
            <a:ext cx="8422104" cy="6172200"/>
          </a:xfrm>
          <a:prstGeom prst="rect">
            <a:avLst/>
          </a:prstGeom>
        </p:spPr>
      </p:pic>
      <p:sp>
        <p:nvSpPr>
          <p:cNvPr id="114701" name="Rectangle 13"/>
          <p:cNvSpPr>
            <a:spLocks noChangeArrowheads="1"/>
          </p:cNvSpPr>
          <p:nvPr/>
        </p:nvSpPr>
        <p:spPr bwMode="auto">
          <a:xfrm>
            <a:off x="5791200" y="5791200"/>
            <a:ext cx="2278188" cy="369332"/>
          </a:xfrm>
          <a:prstGeom prst="rect">
            <a:avLst/>
          </a:prstGeom>
          <a:noFill/>
          <a:ln w="9525">
            <a:noFill/>
            <a:miter lim="800000"/>
            <a:headEnd/>
            <a:tailEnd/>
          </a:ln>
          <a:effectLst/>
        </p:spPr>
        <p:txBody>
          <a:bodyPr wrap="none">
            <a:spAutoFit/>
          </a:bodyPr>
          <a:lstStyle/>
          <a:p>
            <a:pPr>
              <a:defRPr/>
            </a:pPr>
            <a:r>
              <a:rPr lang="en-US" sz="1000" b="1" dirty="0">
                <a:solidFill>
                  <a:srgbClr val="FFFF99"/>
                </a:solidFill>
                <a:effectLst>
                  <a:outerShdw blurRad="38100" dist="38100" dir="2700000" algn="tl">
                    <a:srgbClr val="000000"/>
                  </a:outerShdw>
                </a:effectLst>
                <a:latin typeface="Papyrus" pitchFamily="66" charset="0"/>
              </a:rPr>
              <a:t>God’s </a:t>
            </a:r>
            <a:r>
              <a:rPr lang="en-US" sz="1000" b="1" dirty="0">
                <a:solidFill>
                  <a:srgbClr val="FF00FF"/>
                </a:solidFill>
                <a:effectLst>
                  <a:outerShdw blurRad="38100" dist="38100" dir="2700000" algn="tl">
                    <a:srgbClr val="000000"/>
                  </a:outerShdw>
                </a:effectLst>
                <a:latin typeface="Papyrus" pitchFamily="66" charset="0"/>
              </a:rPr>
              <a:t>Outreach Ministry Int.</a:t>
            </a:r>
            <a:r>
              <a:rPr lang="en-US" b="1" dirty="0">
                <a:solidFill>
                  <a:srgbClr val="FF00FF"/>
                </a:solidFill>
                <a:effectLst>
                  <a:outerShdw blurRad="38100" dist="38100" dir="2700000" algn="tl">
                    <a:srgbClr val="000000"/>
                  </a:outerShdw>
                </a:effectLst>
                <a:latin typeface="Papyrus" pitchFamily="66" charset="0"/>
              </a:rPr>
              <a:t> </a:t>
            </a:r>
            <a:r>
              <a:rPr lang="en-US" sz="800" b="1" dirty="0">
                <a:solidFill>
                  <a:srgbClr val="FF00FF"/>
                </a:solidFill>
                <a:effectLst>
                  <a:outerShdw blurRad="38100" dist="38100" dir="2700000" algn="tl">
                    <a:srgbClr val="000000"/>
                  </a:outerShdw>
                </a:effectLst>
                <a:latin typeface="Papyrus" pitchFamily="66" charset="0"/>
              </a:rPr>
              <a:t>Inc</a:t>
            </a:r>
            <a:r>
              <a:rPr lang="en-US" sz="800" b="1" dirty="0">
                <a:solidFill>
                  <a:srgbClr val="FF00FF"/>
                </a:solidFill>
                <a:effectLst>
                  <a:outerShdw blurRad="38100" dist="38100" dir="2700000" algn="tl">
                    <a:srgbClr val="000000"/>
                  </a:outerShdw>
                </a:effectLst>
              </a:rPr>
              <a:t>.</a:t>
            </a:r>
            <a:r>
              <a:rPr lang="en-US" b="1" dirty="0">
                <a:solidFill>
                  <a:srgbClr val="FF00FF"/>
                </a:solidFill>
                <a:effectLst>
                  <a:outerShdw blurRad="38100" dist="38100" dir="2700000" algn="tl">
                    <a:srgbClr val="000000"/>
                  </a:outerShdw>
                </a:effectLst>
              </a:rPr>
              <a:t>  </a:t>
            </a:r>
            <a:r>
              <a:rPr lang="en-US" sz="1000" b="1" dirty="0">
                <a:solidFill>
                  <a:srgbClr val="FF00FF"/>
                </a:solidFill>
                <a:effectLst>
                  <a:outerShdw blurRad="38100" dist="38100" dir="2700000" algn="tl">
                    <a:srgbClr val="000000"/>
                  </a:outerShdw>
                </a:effectLst>
              </a:rPr>
              <a:t>©</a:t>
            </a:r>
          </a:p>
        </p:txBody>
      </p:sp>
      <p:sp>
        <p:nvSpPr>
          <p:cNvPr id="7" name="Slide Number Placeholder 6"/>
          <p:cNvSpPr>
            <a:spLocks noGrp="1"/>
          </p:cNvSpPr>
          <p:nvPr>
            <p:ph type="sldNum" sz="quarter" idx="15"/>
          </p:nvPr>
        </p:nvSpPr>
        <p:spPr/>
        <p:txBody>
          <a:bodyPr/>
          <a:lstStyle/>
          <a:p>
            <a:pPr>
              <a:defRPr/>
            </a:pPr>
            <a:fld id="{CE9BD84F-ECB2-47FC-8579-922A8F5C49E0}" type="slidenum">
              <a:rPr lang="en-US" b="1" smtClean="0">
                <a:solidFill>
                  <a:schemeClr val="bg1"/>
                </a:solidFill>
                <a:latin typeface="Papyrus" pitchFamily="66" charset="0"/>
              </a:rPr>
              <a:pPr>
                <a:defRPr/>
              </a:pPr>
              <a:t>5</a:t>
            </a:fld>
            <a:endParaRPr lang="en-US" b="1" dirty="0">
              <a:solidFill>
                <a:schemeClr val="bg1"/>
              </a:solidFill>
              <a:latin typeface="Papyrus" pitchFamily="66" charset="0"/>
            </a:endParaRPr>
          </a:p>
        </p:txBody>
      </p:sp>
      <p:sp>
        <p:nvSpPr>
          <p:cNvPr id="114698" name="Rectangle 10"/>
          <p:cNvSpPr>
            <a:spLocks noGrp="1" noChangeArrowheads="1"/>
          </p:cNvSpPr>
          <p:nvPr>
            <p:ph sz="quarter" idx="1"/>
          </p:nvPr>
        </p:nvSpPr>
        <p:spPr>
          <a:xfrm>
            <a:off x="0" y="0"/>
            <a:ext cx="8839200" cy="609600"/>
          </a:xfrm>
        </p:spPr>
        <p:txBody>
          <a:bodyPr>
            <a:normAutofit/>
          </a:bodyPr>
          <a:lstStyle/>
          <a:p>
            <a:pPr algn="ctr" eaLnBrk="1" hangingPunct="1">
              <a:defRPr/>
            </a:pPr>
            <a:r>
              <a:rPr lang="en-US" sz="3200" b="1" dirty="0" smtClean="0">
                <a:solidFill>
                  <a:srgbClr val="FFFF66"/>
                </a:solidFill>
                <a:latin typeface="Australian Sunrise" pitchFamily="2" charset="0"/>
              </a:rPr>
              <a:t>Shofar-blowing at the begin of the Worship</a:t>
            </a:r>
          </a:p>
        </p:txBody>
      </p:sp>
    </p:spTree>
  </p:cSld>
  <p:clrMapOvr>
    <a:masterClrMapping/>
  </p:clrMapOvr>
  <p:transition spd="med" advTm="20000">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p:txBody>
          <a:bodyPr/>
          <a:lstStyle/>
          <a:p>
            <a:pPr>
              <a:defRPr/>
            </a:pPr>
            <a:fld id="{CE9BD84F-ECB2-47FC-8579-922A8F5C49E0}" type="slidenum">
              <a:rPr lang="en-US" b="1" smtClean="0">
                <a:solidFill>
                  <a:schemeClr val="bg1"/>
                </a:solidFill>
                <a:latin typeface="Papyrus" pitchFamily="66" charset="0"/>
              </a:rPr>
              <a:pPr>
                <a:defRPr/>
              </a:pPr>
              <a:t>6</a:t>
            </a:fld>
            <a:endParaRPr lang="en-US" b="1" dirty="0">
              <a:solidFill>
                <a:schemeClr val="bg1"/>
              </a:solidFill>
              <a:latin typeface="Papyrus" pitchFamily="66" charset="0"/>
            </a:endParaRPr>
          </a:p>
        </p:txBody>
      </p:sp>
      <p:pic>
        <p:nvPicPr>
          <p:cNvPr id="8" name="Picture 7" descr="Altar-of-Smoke-Incense-Priest-1.jpg"/>
          <p:cNvPicPr>
            <a:picLocks noChangeAspect="1"/>
          </p:cNvPicPr>
          <p:nvPr/>
        </p:nvPicPr>
        <p:blipFill>
          <a:blip r:embed="rId3" cstate="print"/>
          <a:stretch>
            <a:fillRect/>
          </a:stretch>
        </p:blipFill>
        <p:spPr>
          <a:xfrm>
            <a:off x="6514488" y="0"/>
            <a:ext cx="2338973" cy="3124200"/>
          </a:xfrm>
          <a:prstGeom prst="rect">
            <a:avLst/>
          </a:prstGeom>
        </p:spPr>
      </p:pic>
      <p:sp>
        <p:nvSpPr>
          <p:cNvPr id="114698" name="Rectangle 10"/>
          <p:cNvSpPr>
            <a:spLocks noGrp="1" noChangeArrowheads="1"/>
          </p:cNvSpPr>
          <p:nvPr>
            <p:ph sz="quarter" idx="1"/>
          </p:nvPr>
        </p:nvSpPr>
        <p:spPr>
          <a:xfrm>
            <a:off x="228600" y="228600"/>
            <a:ext cx="8534400" cy="5943600"/>
          </a:xfrm>
        </p:spPr>
        <p:txBody>
          <a:bodyPr>
            <a:normAutofit fontScale="70000" lnSpcReduction="20000"/>
          </a:bodyPr>
          <a:lstStyle/>
          <a:p>
            <a:r>
              <a:rPr lang="en-US" sz="3400" b="1" dirty="0" smtClean="0">
                <a:solidFill>
                  <a:srgbClr val="FFFF66"/>
                </a:solidFill>
                <a:latin typeface="Papyrus" pitchFamily="66" charset="0"/>
              </a:rPr>
              <a:t>Three commands—making the tabernacle: </a:t>
            </a:r>
          </a:p>
          <a:p>
            <a:endParaRPr lang="en-US" sz="2800" b="1" dirty="0" smtClean="0">
              <a:solidFill>
                <a:srgbClr val="FFFF66"/>
              </a:solidFill>
              <a:latin typeface="Papyrus" pitchFamily="66" charset="0"/>
            </a:endParaRPr>
          </a:p>
          <a:p>
            <a:r>
              <a:rPr lang="en-US" sz="2800" b="1" dirty="0" smtClean="0">
                <a:solidFill>
                  <a:srgbClr val="FFFF66"/>
                </a:solidFill>
                <a:latin typeface="Papyrus" pitchFamily="66" charset="0"/>
              </a:rPr>
              <a:t>1. Make Me a sanctuary </a:t>
            </a:r>
            <a:br>
              <a:rPr lang="en-US" sz="2800" b="1" dirty="0" smtClean="0">
                <a:solidFill>
                  <a:srgbClr val="FFFF66"/>
                </a:solidFill>
                <a:latin typeface="Papyrus" pitchFamily="66" charset="0"/>
              </a:rPr>
            </a:br>
            <a:r>
              <a:rPr lang="en-US" sz="2800" b="1" dirty="0" smtClean="0">
                <a:solidFill>
                  <a:srgbClr val="FFFF66"/>
                </a:solidFill>
                <a:latin typeface="Papyrus" pitchFamily="66" charset="0"/>
              </a:rPr>
              <a:t>2. Make it like the pattern you were shown on the </a:t>
            </a:r>
            <a:br>
              <a:rPr lang="en-US" sz="2800" b="1" dirty="0" smtClean="0">
                <a:solidFill>
                  <a:srgbClr val="FFFF66"/>
                </a:solidFill>
                <a:latin typeface="Papyrus" pitchFamily="66" charset="0"/>
              </a:rPr>
            </a:br>
            <a:r>
              <a:rPr lang="en-US" sz="2800" b="1" dirty="0" smtClean="0">
                <a:solidFill>
                  <a:srgbClr val="FFFF66"/>
                </a:solidFill>
                <a:latin typeface="Papyrus" pitchFamily="66" charset="0"/>
              </a:rPr>
              <a:t>     mount </a:t>
            </a:r>
          </a:p>
          <a:p>
            <a:pPr>
              <a:buNone/>
            </a:pPr>
            <a:r>
              <a:rPr lang="en-US" sz="2800" b="1" i="1" dirty="0" smtClean="0">
                <a:solidFill>
                  <a:srgbClr val="FFFF66"/>
                </a:solidFill>
                <a:latin typeface="Papyrus" pitchFamily="66" charset="0"/>
              </a:rPr>
              <a:t>	     </a:t>
            </a:r>
            <a:r>
              <a:rPr lang="en-US" sz="2800" b="1" i="1" dirty="0" smtClean="0">
                <a:solidFill>
                  <a:srgbClr val="00FF00"/>
                </a:solidFill>
                <a:latin typeface="Papyrus" pitchFamily="66" charset="0"/>
              </a:rPr>
              <a:t>(</a:t>
            </a:r>
            <a:r>
              <a:rPr lang="en-US" sz="2100" b="1" i="1" dirty="0" smtClean="0">
                <a:solidFill>
                  <a:srgbClr val="00FF00"/>
                </a:solidFill>
                <a:latin typeface="Papyrus" pitchFamily="66" charset="0"/>
              </a:rPr>
              <a:t>Exodus 25:9, 40; Hebrews 8:5) </a:t>
            </a:r>
            <a:r>
              <a:rPr lang="en-US" sz="2800" b="1" dirty="0" smtClean="0">
                <a:solidFill>
                  <a:srgbClr val="FFFF66"/>
                </a:solidFill>
                <a:latin typeface="Papyrus" pitchFamily="66" charset="0"/>
              </a:rPr>
              <a:t/>
            </a:r>
            <a:br>
              <a:rPr lang="en-US" sz="2800" b="1" dirty="0" smtClean="0">
                <a:solidFill>
                  <a:srgbClr val="FFFF66"/>
                </a:solidFill>
                <a:latin typeface="Papyrus" pitchFamily="66" charset="0"/>
              </a:rPr>
            </a:br>
            <a:r>
              <a:rPr lang="en-US" sz="2800" b="1" dirty="0" smtClean="0">
                <a:solidFill>
                  <a:srgbClr val="FFFF66"/>
                </a:solidFill>
                <a:latin typeface="Papyrus" pitchFamily="66" charset="0"/>
              </a:rPr>
              <a:t>3. Make the furniture like the pattern you were </a:t>
            </a:r>
            <a:br>
              <a:rPr lang="en-US" sz="2800" b="1" dirty="0" smtClean="0">
                <a:solidFill>
                  <a:srgbClr val="FFFF66"/>
                </a:solidFill>
                <a:latin typeface="Papyrus" pitchFamily="66" charset="0"/>
              </a:rPr>
            </a:br>
            <a:r>
              <a:rPr lang="en-US" sz="2800" b="1" dirty="0" smtClean="0">
                <a:solidFill>
                  <a:srgbClr val="FFFF66"/>
                </a:solidFill>
                <a:latin typeface="Papyrus" pitchFamily="66" charset="0"/>
              </a:rPr>
              <a:t>     shown </a:t>
            </a:r>
          </a:p>
          <a:p>
            <a:pPr>
              <a:buNone/>
            </a:pPr>
            <a:r>
              <a:rPr lang="en-US" sz="2800" b="1" i="1" dirty="0" smtClean="0">
                <a:solidFill>
                  <a:srgbClr val="FFFF66"/>
                </a:solidFill>
                <a:latin typeface="Papyrus" pitchFamily="66" charset="0"/>
              </a:rPr>
              <a:t>          </a:t>
            </a:r>
            <a:r>
              <a:rPr lang="en-US" sz="2100" b="1" i="1" dirty="0" smtClean="0">
                <a:solidFill>
                  <a:srgbClr val="00FF00"/>
                </a:solidFill>
                <a:latin typeface="Papyrus" pitchFamily="66" charset="0"/>
              </a:rPr>
              <a:t>(Exodus 25:9, 40) </a:t>
            </a:r>
          </a:p>
          <a:p>
            <a:endParaRPr lang="en-US" sz="2800" b="1" dirty="0" smtClean="0">
              <a:solidFill>
                <a:srgbClr val="FFFF66"/>
              </a:solidFill>
              <a:latin typeface="Papyrus" pitchFamily="66" charset="0"/>
            </a:endParaRPr>
          </a:p>
          <a:p>
            <a:pPr algn="just"/>
            <a:r>
              <a:rPr lang="en-US" sz="3100" b="1" dirty="0" smtClean="0">
                <a:solidFill>
                  <a:srgbClr val="FFFF66"/>
                </a:solidFill>
                <a:latin typeface="Papyrus" pitchFamily="66" charset="0"/>
              </a:rPr>
              <a:t>Sanctuary is a consecrated Holy place, referring to the Holy of Holies of the heavenly temple or tabernacle! The tabernacle made by Moses refers after the patterns shown him of heavenly things!</a:t>
            </a:r>
          </a:p>
          <a:p>
            <a:pPr algn="just"/>
            <a:r>
              <a:rPr lang="en-US" sz="3100" b="1" dirty="0" smtClean="0">
                <a:solidFill>
                  <a:srgbClr val="FFFF66"/>
                </a:solidFill>
                <a:latin typeface="Papyrus" pitchFamily="66" charset="0"/>
              </a:rPr>
              <a:t>After this I will return, and will build again the tabernacle of David, which is fallen down; and I will build again the ruins thereof, and I will set it up: That the residue of men might seek after the Lord, and all the Gentiles, upon whom My Name is called, said the Lord, who doeth all these things. </a:t>
            </a:r>
          </a:p>
          <a:p>
            <a:pPr algn="just"/>
            <a:r>
              <a:rPr lang="en-US" sz="2100" b="1" i="1" dirty="0" smtClean="0">
                <a:solidFill>
                  <a:srgbClr val="00FF00"/>
                </a:solidFill>
                <a:latin typeface="Papyrus" pitchFamily="66" charset="0"/>
              </a:rPr>
              <a:t>(Acts 15:16, 17)</a:t>
            </a:r>
          </a:p>
          <a:p>
            <a:pPr algn="just" eaLnBrk="1" hangingPunct="1">
              <a:defRPr/>
            </a:pPr>
            <a:endParaRPr lang="en-US" sz="2800" b="1" dirty="0" smtClean="0">
              <a:solidFill>
                <a:schemeClr val="bg1">
                  <a:lumMod val="85000"/>
                </a:schemeClr>
              </a:solidFill>
              <a:latin typeface="Papyrus" pitchFamily="66" charset="0"/>
            </a:endParaRPr>
          </a:p>
          <a:p>
            <a:pPr algn="just" eaLnBrk="1" hangingPunct="1">
              <a:defRPr/>
            </a:pPr>
            <a:endParaRPr lang="en-US" sz="2000" b="1" dirty="0" smtClean="0">
              <a:solidFill>
                <a:srgbClr val="FFFF66"/>
              </a:solidFill>
              <a:latin typeface="Papyrus" pitchFamily="66" charset="0"/>
            </a:endParaRPr>
          </a:p>
        </p:txBody>
      </p:sp>
    </p:spTree>
  </p:cSld>
  <p:clrMapOvr>
    <a:masterClrMapping/>
  </p:clrMapOvr>
  <p:transition spd="med" advTm="20000">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6248400" cy="3276600"/>
          </a:xfrm>
          <a:solidFill>
            <a:srgbClr val="969696">
              <a:alpha val="54000"/>
            </a:srgbClr>
          </a:solidFill>
        </p:spPr>
        <p:txBody>
          <a:bodyPr>
            <a:normAutofit fontScale="92500" lnSpcReduction="20000"/>
          </a:bodyPr>
          <a:lstStyle/>
          <a:p>
            <a:pPr algn="just">
              <a:buNone/>
            </a:pPr>
            <a:r>
              <a:rPr lang="en-US" sz="2800" b="1" dirty="0" smtClean="0">
                <a:solidFill>
                  <a:srgbClr val="FFFFC1"/>
                </a:solidFill>
                <a:latin typeface="Papyrus" pitchFamily="66" charset="0"/>
              </a:rPr>
              <a:t>The Holy of Holies Ministry was begun in 1994 in Tallahassee; Florida, by Dr. Stan J. Kmet and his wife Marci at Christian Heritage Church. They shared the vision to take a replica of the Moses’ Tabernacle of the Congregation into the Church Body so that the Body could see first-hand the many New Testament lessons that </a:t>
            </a:r>
            <a:r>
              <a:rPr lang="en-US" sz="2800" b="1" dirty="0" smtClean="0">
                <a:solidFill>
                  <a:srgbClr val="FFFFC1"/>
                </a:solidFill>
                <a:latin typeface="Papyrus" pitchFamily="66" charset="0"/>
              </a:rPr>
              <a:t>God </a:t>
            </a:r>
            <a:r>
              <a:rPr lang="en-US" sz="2800" b="1" dirty="0" smtClean="0">
                <a:solidFill>
                  <a:srgbClr val="FFFFC1"/>
                </a:solidFill>
                <a:latin typeface="Papyrus" pitchFamily="66" charset="0"/>
              </a:rPr>
              <a:t>designed into Moses’ Tabernacle.</a:t>
            </a:r>
            <a:endParaRPr lang="en-US" sz="2800" b="1" dirty="0">
              <a:solidFill>
                <a:srgbClr val="FFFFC1"/>
              </a:solidFill>
              <a:latin typeface="Papyrus" pitchFamily="66" charset="0"/>
            </a:endParaRPr>
          </a:p>
        </p:txBody>
      </p:sp>
      <p:sp>
        <p:nvSpPr>
          <p:cNvPr id="5" name="Slide Number Placeholder 4"/>
          <p:cNvSpPr>
            <a:spLocks noGrp="1"/>
          </p:cNvSpPr>
          <p:nvPr>
            <p:ph type="sldNum" sz="quarter" idx="15"/>
          </p:nvPr>
        </p:nvSpPr>
        <p:spPr/>
        <p:txBody>
          <a:bodyPr/>
          <a:lstStyle/>
          <a:p>
            <a:pPr>
              <a:defRPr/>
            </a:pPr>
            <a:fld id="{B8EE3EBB-9489-4442-93F1-7C36B53FAE97}" type="slidenum">
              <a:rPr lang="en-US" b="1" smtClean="0">
                <a:solidFill>
                  <a:schemeClr val="bg1"/>
                </a:solidFill>
                <a:latin typeface="Papyrus" pitchFamily="66" charset="0"/>
              </a:rPr>
              <a:pPr>
                <a:defRPr/>
              </a:pPr>
              <a:t>7</a:t>
            </a:fld>
            <a:endParaRPr lang="en-US" b="1" dirty="0">
              <a:solidFill>
                <a:schemeClr val="bg1"/>
              </a:solidFill>
              <a:latin typeface="Papyrus" pitchFamily="66" charset="0"/>
            </a:endParaRPr>
          </a:p>
        </p:txBody>
      </p:sp>
    </p:spTree>
  </p:cSld>
  <p:clrMapOvr>
    <a:masterClrMapping/>
  </p:clrMapOvr>
  <p:transition spd="med" advTm="20000">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28800" y="2133600"/>
            <a:ext cx="6858000" cy="3962400"/>
          </a:xfrm>
          <a:solidFill>
            <a:srgbClr val="969696">
              <a:alpha val="54000"/>
            </a:srgbClr>
          </a:solidFill>
        </p:spPr>
        <p:txBody>
          <a:bodyPr>
            <a:normAutofit lnSpcReduction="10000"/>
          </a:bodyPr>
          <a:lstStyle/>
          <a:p>
            <a:pPr algn="just">
              <a:buNone/>
            </a:pPr>
            <a:r>
              <a:rPr lang="en-US" sz="2800" b="1" dirty="0" smtClean="0">
                <a:solidFill>
                  <a:srgbClr val="FFFFC1"/>
                </a:solidFill>
                <a:latin typeface="Papyrus" pitchFamily="66" charset="0"/>
              </a:rPr>
              <a:t>Dr. Stan Kmet thoroughly researched the Tabernacle itself and its elaborate furnishings in order to come up with the many teachings and illustrations about the Tabernacle of the Congregation that soon became a part of the Holy of Holies Ministry. Over more than 77.000 people have been ministered to and have experienced the Presence of the Living G-D!</a:t>
            </a:r>
            <a:endParaRPr lang="en-US" sz="2800" b="1" dirty="0">
              <a:solidFill>
                <a:srgbClr val="FFFFC1"/>
              </a:solidFill>
              <a:latin typeface="Papyrus" pitchFamily="66" charset="0"/>
            </a:endParaRPr>
          </a:p>
        </p:txBody>
      </p:sp>
      <p:sp>
        <p:nvSpPr>
          <p:cNvPr id="5" name="Slide Number Placeholder 4"/>
          <p:cNvSpPr>
            <a:spLocks noGrp="1"/>
          </p:cNvSpPr>
          <p:nvPr>
            <p:ph type="sldNum" sz="quarter" idx="15"/>
          </p:nvPr>
        </p:nvSpPr>
        <p:spPr/>
        <p:txBody>
          <a:bodyPr/>
          <a:lstStyle/>
          <a:p>
            <a:pPr>
              <a:defRPr/>
            </a:pPr>
            <a:fld id="{B8EE3EBB-9489-4442-93F1-7C36B53FAE97}" type="slidenum">
              <a:rPr lang="en-US" b="1" smtClean="0">
                <a:solidFill>
                  <a:schemeClr val="bg1"/>
                </a:solidFill>
                <a:latin typeface="Papyrus" pitchFamily="66" charset="0"/>
              </a:rPr>
              <a:pPr>
                <a:defRPr/>
              </a:pPr>
              <a:t>8</a:t>
            </a:fld>
            <a:endParaRPr lang="en-US" b="1" dirty="0">
              <a:solidFill>
                <a:schemeClr val="bg1"/>
              </a:solidFill>
              <a:latin typeface="Papyrus" pitchFamily="66" charset="0"/>
            </a:endParaRPr>
          </a:p>
        </p:txBody>
      </p:sp>
    </p:spTree>
  </p:cSld>
  <p:clrMapOvr>
    <a:masterClrMapping/>
  </p:clrMapOvr>
  <p:transition spd="med" advTm="20000">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CC00"/>
            </a:gs>
            <a:gs pos="100000">
              <a:srgbClr val="800080"/>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D64B06-5C2C-497A-BC26-D31B212A369D}" type="slidenum">
              <a:rPr lang="en-US" smtClean="0">
                <a:solidFill>
                  <a:srgbClr val="990099"/>
                </a:solidFill>
              </a:rPr>
              <a:pPr>
                <a:defRPr/>
              </a:pPr>
              <a:t>9</a:t>
            </a:fld>
            <a:endParaRPr lang="en-US" dirty="0">
              <a:solidFill>
                <a:srgbClr val="990099"/>
              </a:solidFill>
            </a:endParaRPr>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sp>
        <p:nvSpPr>
          <p:cNvPr id="13" name="Rectangle 13"/>
          <p:cNvSpPr>
            <a:spLocks noChangeArrowheads="1"/>
          </p:cNvSpPr>
          <p:nvPr/>
        </p:nvSpPr>
        <p:spPr bwMode="auto">
          <a:xfrm>
            <a:off x="3048000" y="5486400"/>
            <a:ext cx="2606804" cy="369332"/>
          </a:xfrm>
          <a:prstGeom prst="rect">
            <a:avLst/>
          </a:prstGeom>
          <a:noFill/>
          <a:ln w="9525">
            <a:noFill/>
            <a:miter lim="800000"/>
            <a:headEnd/>
            <a:tailEnd/>
          </a:ln>
          <a:effectLst/>
        </p:spPr>
        <p:txBody>
          <a:bodyPr wrap="none">
            <a:spAutoFit/>
          </a:bodyPr>
          <a:lstStyle/>
          <a:p>
            <a:pPr>
              <a:defRPr/>
            </a:pPr>
            <a:r>
              <a:rPr lang="en-US" sz="1200" b="1" dirty="0">
                <a:solidFill>
                  <a:srgbClr val="FFFF99"/>
                </a:solidFill>
                <a:effectLst>
                  <a:outerShdw blurRad="38100" dist="38100" dir="2700000" algn="tl">
                    <a:srgbClr val="000000"/>
                  </a:outerShdw>
                </a:effectLst>
                <a:latin typeface="Papyrus" pitchFamily="66" charset="0"/>
              </a:rPr>
              <a:t>God’s </a:t>
            </a:r>
            <a:r>
              <a:rPr lang="en-US" sz="1200" b="1" dirty="0">
                <a:solidFill>
                  <a:srgbClr val="990099"/>
                </a:solidFill>
                <a:effectLst>
                  <a:outerShdw blurRad="38100" dist="38100" dir="2700000" algn="tl">
                    <a:srgbClr val="000000"/>
                  </a:outerShdw>
                </a:effectLst>
                <a:latin typeface="Papyrus" pitchFamily="66" charset="0"/>
              </a:rPr>
              <a:t>Outreach Ministry Int.</a:t>
            </a:r>
            <a:r>
              <a:rPr lang="en-US" b="1" dirty="0">
                <a:solidFill>
                  <a:srgbClr val="990099"/>
                </a:solidFill>
                <a:effectLst>
                  <a:outerShdw blurRad="38100" dist="38100" dir="2700000" algn="tl">
                    <a:srgbClr val="000000"/>
                  </a:outerShdw>
                </a:effectLst>
                <a:latin typeface="Papyrus" pitchFamily="66" charset="0"/>
              </a:rPr>
              <a:t> </a:t>
            </a:r>
            <a:r>
              <a:rPr lang="en-US" sz="800" b="1" dirty="0">
                <a:solidFill>
                  <a:srgbClr val="990099"/>
                </a:solidFill>
                <a:effectLst>
                  <a:outerShdw blurRad="38100" dist="38100" dir="2700000" algn="tl">
                    <a:srgbClr val="000000"/>
                  </a:outerShdw>
                </a:effectLst>
                <a:latin typeface="Papyrus" pitchFamily="66" charset="0"/>
              </a:rPr>
              <a:t>Inc</a:t>
            </a:r>
            <a:r>
              <a:rPr lang="en-US" sz="800" b="1" dirty="0">
                <a:solidFill>
                  <a:srgbClr val="990099"/>
                </a:solidFill>
                <a:effectLst>
                  <a:outerShdw blurRad="38100" dist="38100" dir="2700000" algn="tl">
                    <a:srgbClr val="000000"/>
                  </a:outerShdw>
                </a:effectLst>
              </a:rPr>
              <a:t>.</a:t>
            </a:r>
            <a:r>
              <a:rPr lang="en-US" b="1" dirty="0">
                <a:solidFill>
                  <a:srgbClr val="990099"/>
                </a:solidFill>
                <a:effectLst>
                  <a:outerShdw blurRad="38100" dist="38100" dir="2700000" algn="tl">
                    <a:srgbClr val="000000"/>
                  </a:outerShdw>
                </a:effectLst>
              </a:rPr>
              <a:t>  </a:t>
            </a:r>
            <a:r>
              <a:rPr lang="en-US" sz="1000" b="1" dirty="0">
                <a:solidFill>
                  <a:srgbClr val="990099"/>
                </a:solidFill>
                <a:effectLst>
                  <a:outerShdw blurRad="38100" dist="38100" dir="2700000" algn="tl">
                    <a:srgbClr val="000000"/>
                  </a:outerShdw>
                </a:effectLst>
              </a:rPr>
              <a:t>©</a:t>
            </a:r>
          </a:p>
        </p:txBody>
      </p:sp>
      <p:pic>
        <p:nvPicPr>
          <p:cNvPr id="14" name="Picture 13" descr="HolyOfHolies-StanKmet-3.jpg"/>
          <p:cNvPicPr>
            <a:picLocks noChangeAspect="1"/>
          </p:cNvPicPr>
          <p:nvPr/>
        </p:nvPicPr>
        <p:blipFill>
          <a:blip r:embed="rId2" cstate="print"/>
          <a:stretch>
            <a:fillRect/>
          </a:stretch>
        </p:blipFill>
        <p:spPr>
          <a:xfrm>
            <a:off x="1985470" y="0"/>
            <a:ext cx="5173060" cy="6858000"/>
          </a:xfrm>
          <a:prstGeom prst="rect">
            <a:avLst/>
          </a:prstGeom>
        </p:spPr>
      </p:pic>
      <p:sp>
        <p:nvSpPr>
          <p:cNvPr id="6" name="Rectangle 5"/>
          <p:cNvSpPr/>
          <p:nvPr/>
        </p:nvSpPr>
        <p:spPr>
          <a:xfrm>
            <a:off x="0" y="3200400"/>
            <a:ext cx="8763000" cy="2677656"/>
          </a:xfrm>
          <a:prstGeom prst="rect">
            <a:avLst/>
          </a:prstGeom>
          <a:solidFill>
            <a:srgbClr val="FF00FF">
              <a:alpha val="32000"/>
            </a:srgbClr>
          </a:solidFill>
        </p:spPr>
        <p:txBody>
          <a:bodyPr wrap="square">
            <a:spAutoFit/>
          </a:bodyPr>
          <a:lstStyle/>
          <a:p>
            <a:pPr algn="just"/>
            <a:r>
              <a:rPr lang="en-US" sz="2400" b="1" dirty="0" smtClean="0">
                <a:solidFill>
                  <a:srgbClr val="FFFFC1"/>
                </a:solidFill>
                <a:latin typeface="Papyrus" pitchFamily="66" charset="0"/>
              </a:rPr>
              <a:t>In January of 1996 the Lord began to unfold and speak profoundly concerning the “Holy of Holies Ministry” and His purposes. He made it very clear that He would use the ministry as an avenue in “Rebuilding the Tabernacle of David” during these last days. “We have seen an increase of anointing, and praise and worship is one of the major keys”. Giving the remnant of men an opportunity to seek God and worship Him in Spirit and in Truth!</a:t>
            </a:r>
            <a:endParaRPr lang="en-US" sz="2400" b="1" dirty="0">
              <a:solidFill>
                <a:srgbClr val="FFFFC1"/>
              </a:solidFill>
              <a:latin typeface="Papyrus" pitchFamily="66" charset="0"/>
            </a:endParaRPr>
          </a:p>
        </p:txBody>
      </p:sp>
    </p:spTree>
  </p:cSld>
  <p:clrMapOvr>
    <a:masterClrMapping/>
  </p:clrMapOvr>
  <p:transition spd="med" advTm="20000">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5594</TotalTime>
  <Words>1792</Words>
  <Application>Microsoft Office PowerPoint</Application>
  <PresentationFormat>On-screen Show (4:3)</PresentationFormat>
  <Paragraphs>160</Paragraphs>
  <Slides>40</Slides>
  <Notes>1</Notes>
  <HiddenSlides>0</HiddenSlides>
  <MMClips>2</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Oriel</vt:lpstr>
      <vt:lpstr>Slide 1</vt:lpstr>
      <vt:lpstr>The Tabernacle of Moses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vt:lpstr>
      <vt:lpstr>  </vt:lpstr>
      <vt:lpstr>  </vt:lpstr>
      <vt:lpstr>Slide 18</vt:lpstr>
      <vt:lpstr>  </vt:lpstr>
      <vt:lpstr>  </vt:lpstr>
      <vt:lpstr>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God's Outreach Ministry Int.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Outreach Ministry Int</dc:title>
  <dc:creator>Paulus van Beek</dc:creator>
  <cp:lastModifiedBy>Owner</cp:lastModifiedBy>
  <cp:revision>655</cp:revision>
  <dcterms:created xsi:type="dcterms:W3CDTF">2002-11-04T22:59:11Z</dcterms:created>
  <dcterms:modified xsi:type="dcterms:W3CDTF">2011-12-27T16:24:40Z</dcterms:modified>
</cp:coreProperties>
</file>